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8" r:id="rId3"/>
    <p:sldId id="265" r:id="rId4"/>
    <p:sldId id="262" r:id="rId5"/>
    <p:sldId id="287" r:id="rId6"/>
    <p:sldId id="288" r:id="rId7"/>
    <p:sldId id="289" r:id="rId8"/>
    <p:sldId id="291" r:id="rId9"/>
    <p:sldId id="292" r:id="rId10"/>
    <p:sldId id="293" r:id="rId11"/>
    <p:sldId id="294" r:id="rId12"/>
    <p:sldId id="306" r:id="rId13"/>
    <p:sldId id="263" r:id="rId14"/>
    <p:sldId id="319" r:id="rId15"/>
    <p:sldId id="321" r:id="rId16"/>
    <p:sldId id="322" r:id="rId17"/>
    <p:sldId id="295" r:id="rId18"/>
    <p:sldId id="298" r:id="rId19"/>
    <p:sldId id="296" r:id="rId20"/>
    <p:sldId id="297" r:id="rId21"/>
    <p:sldId id="301" r:id="rId22"/>
    <p:sldId id="299" r:id="rId23"/>
    <p:sldId id="324" r:id="rId24"/>
    <p:sldId id="304" r:id="rId25"/>
    <p:sldId id="337" r:id="rId26"/>
    <p:sldId id="340" r:id="rId27"/>
    <p:sldId id="339" r:id="rId28"/>
    <p:sldId id="338" r:id="rId29"/>
    <p:sldId id="307" r:id="rId30"/>
    <p:sldId id="303" r:id="rId31"/>
    <p:sldId id="313" r:id="rId32"/>
    <p:sldId id="310" r:id="rId33"/>
    <p:sldId id="312" r:id="rId34"/>
    <p:sldId id="311" r:id="rId35"/>
    <p:sldId id="315" r:id="rId36"/>
    <p:sldId id="314" r:id="rId37"/>
    <p:sldId id="316" r:id="rId38"/>
    <p:sldId id="326" r:id="rId39"/>
    <p:sldId id="330" r:id="rId40"/>
    <p:sldId id="332" r:id="rId41"/>
    <p:sldId id="333" r:id="rId42"/>
    <p:sldId id="329" r:id="rId43"/>
    <p:sldId id="335" r:id="rId44"/>
    <p:sldId id="336" r:id="rId45"/>
    <p:sldId id="257" r:id="rId46"/>
    <p:sldId id="318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Oswald" panose="020B0604020202020204" charset="0"/>
      <p:regular r:id="rId58"/>
      <p:bold r:id="rId59"/>
    </p:embeddedFont>
    <p:embeddedFont>
      <p:font typeface="Source Sans Pro" panose="020B050303040302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653"/>
    <a:srgbClr val="E76F51"/>
    <a:srgbClr val="F4A261"/>
    <a:srgbClr val="BD93F9"/>
    <a:srgbClr val="FFB86C"/>
    <a:srgbClr val="FF79C6"/>
    <a:srgbClr val="50FA7B"/>
    <a:srgbClr val="2A9D8F"/>
    <a:srgbClr val="6272A4"/>
    <a:srgbClr val="28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6C681F-78B6-45C4-89BD-E21F98EC8357}">
  <a:tblStyle styleId="{9C6C681F-78B6-45C4-89BD-E21F98EC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420" y="72"/>
      </p:cViewPr>
      <p:guideLst>
        <p:guide orient="horz" pos="1596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54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06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162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22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750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905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744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935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51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698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619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133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39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229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069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539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548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880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28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9" name="Google Shape;169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2" name="Google Shape;172;p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3" name="Google Shape;173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3" name="Google Shape;213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4" name="Google Shape;214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" name="Google Shape;215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6" name="Google Shape;216;p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17" name="Google Shape;217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1" name="Google Shape;251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53" name="Google Shape;253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4" name="Google Shape;254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8" name="Google Shape;258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9" name="Google Shape;259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0" name="Google Shape;260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61" name="Google Shape;261;p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62" name="Google Shape;262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openxmlformats.org/officeDocument/2006/relationships/image" Target="../media/image14.sv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greedy-algorithms-set-3-huffman-coding/" TargetMode="External"/><Relationship Id="rId3" Type="http://schemas.openxmlformats.org/officeDocument/2006/relationships/hyperlink" Target="https://www.geeksforgeeks.org/greedy-algorithms-set-2-kruskals-minimum-spanning-tree-mst/" TargetMode="External"/><Relationship Id="rId7" Type="http://schemas.openxmlformats.org/officeDocument/2006/relationships/hyperlink" Target="https://www.geeksforgeeks.org/greedy-algorithms-set-1-activity-selection-problem/" TargetMode="External"/><Relationship Id="rId12" Type="http://schemas.openxmlformats.org/officeDocument/2006/relationships/hyperlink" Target="https://www.geeksforgeeks.org/set-cover-problem-set-1-greedy-approximate-algorithm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eeksforgeeks.org/job-sequencing-problem-set-1-greedy-algorithm/" TargetMode="External"/><Relationship Id="rId11" Type="http://schemas.openxmlformats.org/officeDocument/2006/relationships/hyperlink" Target="https://www.geeksforgeeks.org/greedy-algorithm-to-find-minimum-number-of-coins/" TargetMode="External"/><Relationship Id="rId5" Type="http://schemas.openxmlformats.org/officeDocument/2006/relationships/hyperlink" Target="https://www.geeksforgeeks.org/minimum-product-subset-array/" TargetMode="External"/><Relationship Id="rId10" Type="http://schemas.openxmlformats.org/officeDocument/2006/relationships/hyperlink" Target="https://www.geeksforgeeks.org/program-shortest-job-first-sjf-scheduling-set-1-non-preemptive/" TargetMode="External"/><Relationship Id="rId4" Type="http://schemas.openxmlformats.org/officeDocument/2006/relationships/hyperlink" Target="https://www.geeksforgeeks.org/greedy-algorithms-set-6-dijkstras-shortest-path-algorithm/" TargetMode="External"/><Relationship Id="rId9" Type="http://schemas.openxmlformats.org/officeDocument/2006/relationships/hyperlink" Target="https://www.geeksforgeeks.org/program-first-fit-algorithm-memory-managemen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8;p15">
            <a:extLst>
              <a:ext uri="{FF2B5EF4-FFF2-40B4-BE49-F238E27FC236}">
                <a16:creationId xmlns:a16="http://schemas.microsoft.com/office/drawing/2014/main" id="{099DAC27-C6F0-4627-B1C2-2173AF7AEB4A}"/>
              </a:ext>
            </a:extLst>
          </p:cNvPr>
          <p:cNvSpPr txBox="1">
            <a:spLocks/>
          </p:cNvSpPr>
          <p:nvPr/>
        </p:nvSpPr>
        <p:spPr>
          <a:xfrm>
            <a:off x="1275150" y="804417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0000" dirty="0"/>
              <a:t>HELLO!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2;p7">
            <a:extLst>
              <a:ext uri="{FF2B5EF4-FFF2-40B4-BE49-F238E27FC236}">
                <a16:creationId xmlns:a16="http://schemas.microsoft.com/office/drawing/2014/main" id="{AE830894-F52F-4F64-AADD-BEEAEEAF134F}"/>
              </a:ext>
            </a:extLst>
          </p:cNvPr>
          <p:cNvSpPr/>
          <p:nvPr/>
        </p:nvSpPr>
        <p:spPr>
          <a:xfrm rot="21019215">
            <a:off x="642060" y="1085410"/>
            <a:ext cx="2953595" cy="2385557"/>
          </a:xfrm>
          <a:custGeom>
            <a:avLst/>
            <a:gdLst/>
            <a:ahLst/>
            <a:cxnLst/>
            <a:rect l="l" t="t" r="r" b="b"/>
            <a:pathLst>
              <a:path w="21499" h="21527" extrusionOk="0">
                <a:moveTo>
                  <a:pt x="9993" y="21519"/>
                </a:moveTo>
                <a:cubicBezTo>
                  <a:pt x="9559" y="21519"/>
                  <a:pt x="9055" y="21484"/>
                  <a:pt x="8551" y="21413"/>
                </a:cubicBezTo>
                <a:cubicBezTo>
                  <a:pt x="7052" y="21202"/>
                  <a:pt x="5596" y="20797"/>
                  <a:pt x="4218" y="20022"/>
                </a:cubicBezTo>
                <a:cubicBezTo>
                  <a:pt x="3557" y="19652"/>
                  <a:pt x="2925" y="19221"/>
                  <a:pt x="2357" y="18657"/>
                </a:cubicBezTo>
                <a:cubicBezTo>
                  <a:pt x="1355" y="17662"/>
                  <a:pt x="681" y="16385"/>
                  <a:pt x="290" y="14879"/>
                </a:cubicBezTo>
                <a:cubicBezTo>
                  <a:pt x="20" y="13832"/>
                  <a:pt x="-58" y="12757"/>
                  <a:pt x="41" y="11665"/>
                </a:cubicBezTo>
                <a:cubicBezTo>
                  <a:pt x="162" y="10318"/>
                  <a:pt x="489" y="9059"/>
                  <a:pt x="1029" y="7879"/>
                </a:cubicBezTo>
                <a:cubicBezTo>
                  <a:pt x="1427" y="7016"/>
                  <a:pt x="1902" y="6232"/>
                  <a:pt x="2442" y="5493"/>
                </a:cubicBezTo>
                <a:cubicBezTo>
                  <a:pt x="3323" y="4295"/>
                  <a:pt x="4353" y="3309"/>
                  <a:pt x="5475" y="2481"/>
                </a:cubicBezTo>
                <a:cubicBezTo>
                  <a:pt x="6796" y="1495"/>
                  <a:pt x="8196" y="746"/>
                  <a:pt x="9701" y="315"/>
                </a:cubicBezTo>
                <a:cubicBezTo>
                  <a:pt x="10305" y="139"/>
                  <a:pt x="10923" y="77"/>
                  <a:pt x="11541" y="24"/>
                </a:cubicBezTo>
                <a:cubicBezTo>
                  <a:pt x="12457" y="-46"/>
                  <a:pt x="13367" y="42"/>
                  <a:pt x="14276" y="218"/>
                </a:cubicBezTo>
                <a:cubicBezTo>
                  <a:pt x="14482" y="262"/>
                  <a:pt x="14688" y="324"/>
                  <a:pt x="14894" y="377"/>
                </a:cubicBezTo>
                <a:cubicBezTo>
                  <a:pt x="15000" y="403"/>
                  <a:pt x="15071" y="482"/>
                  <a:pt x="15128" y="588"/>
                </a:cubicBezTo>
                <a:cubicBezTo>
                  <a:pt x="15156" y="650"/>
                  <a:pt x="15156" y="702"/>
                  <a:pt x="15121" y="764"/>
                </a:cubicBezTo>
                <a:cubicBezTo>
                  <a:pt x="15085" y="817"/>
                  <a:pt x="15036" y="843"/>
                  <a:pt x="14986" y="808"/>
                </a:cubicBezTo>
                <a:cubicBezTo>
                  <a:pt x="14780" y="676"/>
                  <a:pt x="14553" y="667"/>
                  <a:pt x="14333" y="623"/>
                </a:cubicBezTo>
                <a:cubicBezTo>
                  <a:pt x="13473" y="421"/>
                  <a:pt x="12607" y="403"/>
                  <a:pt x="11740" y="465"/>
                </a:cubicBezTo>
                <a:cubicBezTo>
                  <a:pt x="11257" y="500"/>
                  <a:pt x="10774" y="535"/>
                  <a:pt x="10298" y="632"/>
                </a:cubicBezTo>
                <a:cubicBezTo>
                  <a:pt x="9595" y="782"/>
                  <a:pt x="8906" y="1019"/>
                  <a:pt x="8238" y="1328"/>
                </a:cubicBezTo>
                <a:cubicBezTo>
                  <a:pt x="7137" y="1847"/>
                  <a:pt x="6086" y="2490"/>
                  <a:pt x="5099" y="3300"/>
                </a:cubicBezTo>
                <a:cubicBezTo>
                  <a:pt x="3785" y="4366"/>
                  <a:pt x="2655" y="5669"/>
                  <a:pt x="1753" y="7271"/>
                </a:cubicBezTo>
                <a:cubicBezTo>
                  <a:pt x="1149" y="8337"/>
                  <a:pt x="730" y="9499"/>
                  <a:pt x="510" y="10776"/>
                </a:cubicBezTo>
                <a:cubicBezTo>
                  <a:pt x="162" y="12792"/>
                  <a:pt x="382" y="14694"/>
                  <a:pt x="1256" y="16464"/>
                </a:cubicBezTo>
                <a:cubicBezTo>
                  <a:pt x="1682" y="17327"/>
                  <a:pt x="2243" y="18041"/>
                  <a:pt x="2925" y="18604"/>
                </a:cubicBezTo>
                <a:cubicBezTo>
                  <a:pt x="4111" y="19582"/>
                  <a:pt x="5418" y="20189"/>
                  <a:pt x="6803" y="20568"/>
                </a:cubicBezTo>
                <a:cubicBezTo>
                  <a:pt x="7954" y="20885"/>
                  <a:pt x="9119" y="21034"/>
                  <a:pt x="10291" y="21026"/>
                </a:cubicBezTo>
                <a:cubicBezTo>
                  <a:pt x="11321" y="21017"/>
                  <a:pt x="12330" y="20814"/>
                  <a:pt x="13317" y="20462"/>
                </a:cubicBezTo>
                <a:cubicBezTo>
                  <a:pt x="14553" y="20022"/>
                  <a:pt x="15696" y="19335"/>
                  <a:pt x="16762" y="18454"/>
                </a:cubicBezTo>
                <a:cubicBezTo>
                  <a:pt x="17806" y="17592"/>
                  <a:pt x="18729" y="16561"/>
                  <a:pt x="19418" y="15240"/>
                </a:cubicBezTo>
                <a:cubicBezTo>
                  <a:pt x="19859" y="14386"/>
                  <a:pt x="20192" y="13462"/>
                  <a:pt x="20455" y="12502"/>
                </a:cubicBezTo>
                <a:cubicBezTo>
                  <a:pt x="20739" y="11436"/>
                  <a:pt x="20924" y="10345"/>
                  <a:pt x="20874" y="9217"/>
                </a:cubicBezTo>
                <a:cubicBezTo>
                  <a:pt x="20818" y="7976"/>
                  <a:pt x="20533" y="6831"/>
                  <a:pt x="19958" y="5801"/>
                </a:cubicBezTo>
                <a:cubicBezTo>
                  <a:pt x="19603" y="5167"/>
                  <a:pt x="19205" y="4595"/>
                  <a:pt x="18722" y="4110"/>
                </a:cubicBezTo>
                <a:cubicBezTo>
                  <a:pt x="18381" y="3767"/>
                  <a:pt x="18019" y="3450"/>
                  <a:pt x="17621" y="3203"/>
                </a:cubicBezTo>
                <a:cubicBezTo>
                  <a:pt x="17401" y="3071"/>
                  <a:pt x="17188" y="2930"/>
                  <a:pt x="16968" y="2789"/>
                </a:cubicBezTo>
                <a:cubicBezTo>
                  <a:pt x="16868" y="2728"/>
                  <a:pt x="16833" y="2622"/>
                  <a:pt x="16868" y="2516"/>
                </a:cubicBezTo>
                <a:cubicBezTo>
                  <a:pt x="16904" y="2411"/>
                  <a:pt x="16989" y="2367"/>
                  <a:pt x="17088" y="2411"/>
                </a:cubicBezTo>
                <a:cubicBezTo>
                  <a:pt x="17380" y="2552"/>
                  <a:pt x="17671" y="2675"/>
                  <a:pt x="17955" y="2851"/>
                </a:cubicBezTo>
                <a:cubicBezTo>
                  <a:pt x="18516" y="3194"/>
                  <a:pt x="19035" y="3626"/>
                  <a:pt x="19518" y="4137"/>
                </a:cubicBezTo>
                <a:cubicBezTo>
                  <a:pt x="20491" y="5176"/>
                  <a:pt x="21109" y="6479"/>
                  <a:pt x="21386" y="8020"/>
                </a:cubicBezTo>
                <a:cubicBezTo>
                  <a:pt x="21542" y="8874"/>
                  <a:pt x="21521" y="9737"/>
                  <a:pt x="21421" y="10609"/>
                </a:cubicBezTo>
                <a:cubicBezTo>
                  <a:pt x="21258" y="11965"/>
                  <a:pt x="20896" y="13242"/>
                  <a:pt x="20406" y="14474"/>
                </a:cubicBezTo>
                <a:cubicBezTo>
                  <a:pt x="19979" y="15540"/>
                  <a:pt x="19418" y="16500"/>
                  <a:pt x="18722" y="17327"/>
                </a:cubicBezTo>
                <a:cubicBezTo>
                  <a:pt x="17607" y="18657"/>
                  <a:pt x="16314" y="19643"/>
                  <a:pt x="14894" y="20392"/>
                </a:cubicBezTo>
                <a:cubicBezTo>
                  <a:pt x="14006" y="20858"/>
                  <a:pt x="13090" y="21167"/>
                  <a:pt x="12138" y="21360"/>
                </a:cubicBezTo>
                <a:cubicBezTo>
                  <a:pt x="11463" y="21475"/>
                  <a:pt x="10767" y="21554"/>
                  <a:pt x="9993" y="21519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2A9D8F"/>
            </a:solidFill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13D57-ECAA-45E6-87F0-F6E797F6589B}"/>
              </a:ext>
            </a:extLst>
          </p:cNvPr>
          <p:cNvSpPr txBox="1"/>
          <p:nvPr/>
        </p:nvSpPr>
        <p:spPr>
          <a:xfrm>
            <a:off x="1341761" y="1678023"/>
            <a:ext cx="1885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</a:t>
            </a:r>
          </a:p>
        </p:txBody>
      </p:sp>
      <p:pic>
        <p:nvPicPr>
          <p:cNvPr id="3" name="Graphic 2" descr="Closed quotation mark">
            <a:extLst>
              <a:ext uri="{FF2B5EF4-FFF2-40B4-BE49-F238E27FC236}">
                <a16:creationId xmlns:a16="http://schemas.microsoft.com/office/drawing/2014/main" id="{DCC86B03-816A-48B2-93C2-0A358742B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336046" y="1113726"/>
            <a:ext cx="784578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299887-6FA3-4B9F-AAC5-CBB0634494FD}"/>
              </a:ext>
            </a:extLst>
          </p:cNvPr>
          <p:cNvSpPr txBox="1"/>
          <p:nvPr/>
        </p:nvSpPr>
        <p:spPr>
          <a:xfrm>
            <a:off x="4775199" y="1770356"/>
            <a:ext cx="4030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61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79B0EE7-A40E-4B07-A454-2EAE4C58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293512"/>
            <a:ext cx="3777544" cy="3777544"/>
          </a:xfrm>
          <a:prstGeom prst="rect">
            <a:avLst/>
          </a:prstGeom>
        </p:spPr>
      </p:pic>
      <p:sp>
        <p:nvSpPr>
          <p:cNvPr id="10" name="Google Shape;61;p7">
            <a:extLst>
              <a:ext uri="{FF2B5EF4-FFF2-40B4-BE49-F238E27FC236}">
                <a16:creationId xmlns:a16="http://schemas.microsoft.com/office/drawing/2014/main" id="{F5C17432-DD06-464C-8A0D-6D231049C878}"/>
              </a:ext>
            </a:extLst>
          </p:cNvPr>
          <p:cNvSpPr/>
          <p:nvPr/>
        </p:nvSpPr>
        <p:spPr>
          <a:xfrm>
            <a:off x="5597163" y="1115676"/>
            <a:ext cx="2924466" cy="2509687"/>
          </a:xfrm>
          <a:custGeom>
            <a:avLst/>
            <a:gdLst/>
            <a:ahLst/>
            <a:cxnLst/>
            <a:rect l="l" t="t" r="r" b="b"/>
            <a:pathLst>
              <a:path w="21480" h="21553" extrusionOk="0">
                <a:moveTo>
                  <a:pt x="8201" y="21551"/>
                </a:moveTo>
                <a:cubicBezTo>
                  <a:pt x="7500" y="21568"/>
                  <a:pt x="6771" y="21491"/>
                  <a:pt x="6042" y="21355"/>
                </a:cubicBezTo>
                <a:cubicBezTo>
                  <a:pt x="5001" y="21167"/>
                  <a:pt x="4002" y="20817"/>
                  <a:pt x="3065" y="20220"/>
                </a:cubicBezTo>
                <a:cubicBezTo>
                  <a:pt x="2398" y="19801"/>
                  <a:pt x="1794" y="19281"/>
                  <a:pt x="1288" y="18590"/>
                </a:cubicBezTo>
                <a:cubicBezTo>
                  <a:pt x="767" y="17881"/>
                  <a:pt x="427" y="17070"/>
                  <a:pt x="233" y="16157"/>
                </a:cubicBezTo>
                <a:cubicBezTo>
                  <a:pt x="45" y="15278"/>
                  <a:pt x="-31" y="14382"/>
                  <a:pt x="11" y="13469"/>
                </a:cubicBezTo>
                <a:cubicBezTo>
                  <a:pt x="80" y="11643"/>
                  <a:pt x="538" y="9962"/>
                  <a:pt x="1302" y="8400"/>
                </a:cubicBezTo>
                <a:cubicBezTo>
                  <a:pt x="1732" y="7512"/>
                  <a:pt x="2266" y="6719"/>
                  <a:pt x="2863" y="5985"/>
                </a:cubicBezTo>
                <a:cubicBezTo>
                  <a:pt x="3398" y="5319"/>
                  <a:pt x="3953" y="4679"/>
                  <a:pt x="4564" y="4124"/>
                </a:cubicBezTo>
                <a:cubicBezTo>
                  <a:pt x="5216" y="3535"/>
                  <a:pt x="5883" y="2963"/>
                  <a:pt x="6598" y="2486"/>
                </a:cubicBezTo>
                <a:cubicBezTo>
                  <a:pt x="7389" y="1956"/>
                  <a:pt x="8194" y="1487"/>
                  <a:pt x="9041" y="1120"/>
                </a:cubicBezTo>
                <a:cubicBezTo>
                  <a:pt x="9901" y="753"/>
                  <a:pt x="10783" y="463"/>
                  <a:pt x="11685" y="284"/>
                </a:cubicBezTo>
                <a:cubicBezTo>
                  <a:pt x="12407" y="139"/>
                  <a:pt x="13129" y="45"/>
                  <a:pt x="13858" y="11"/>
                </a:cubicBezTo>
                <a:cubicBezTo>
                  <a:pt x="14670" y="-32"/>
                  <a:pt x="15468" y="53"/>
                  <a:pt x="16238" y="378"/>
                </a:cubicBezTo>
                <a:cubicBezTo>
                  <a:pt x="16579" y="523"/>
                  <a:pt x="16912" y="693"/>
                  <a:pt x="17203" y="958"/>
                </a:cubicBezTo>
                <a:cubicBezTo>
                  <a:pt x="17314" y="1060"/>
                  <a:pt x="17411" y="1171"/>
                  <a:pt x="17502" y="1291"/>
                </a:cubicBezTo>
                <a:cubicBezTo>
                  <a:pt x="17592" y="1419"/>
                  <a:pt x="17627" y="1572"/>
                  <a:pt x="17599" y="1743"/>
                </a:cubicBezTo>
                <a:cubicBezTo>
                  <a:pt x="17585" y="1820"/>
                  <a:pt x="17543" y="1863"/>
                  <a:pt x="17488" y="1871"/>
                </a:cubicBezTo>
                <a:cubicBezTo>
                  <a:pt x="17425" y="1880"/>
                  <a:pt x="17377" y="1846"/>
                  <a:pt x="17349" y="1777"/>
                </a:cubicBezTo>
                <a:cubicBezTo>
                  <a:pt x="17210" y="1436"/>
                  <a:pt x="16967" y="1231"/>
                  <a:pt x="16697" y="1077"/>
                </a:cubicBezTo>
                <a:cubicBezTo>
                  <a:pt x="16190" y="804"/>
                  <a:pt x="15669" y="608"/>
                  <a:pt x="15114" y="523"/>
                </a:cubicBezTo>
                <a:cubicBezTo>
                  <a:pt x="14677" y="454"/>
                  <a:pt x="14232" y="446"/>
                  <a:pt x="13788" y="472"/>
                </a:cubicBezTo>
                <a:cubicBezTo>
                  <a:pt x="13469" y="489"/>
                  <a:pt x="13150" y="514"/>
                  <a:pt x="12830" y="557"/>
                </a:cubicBezTo>
                <a:cubicBezTo>
                  <a:pt x="12338" y="617"/>
                  <a:pt x="11845" y="702"/>
                  <a:pt x="11359" y="821"/>
                </a:cubicBezTo>
                <a:cubicBezTo>
                  <a:pt x="10047" y="1146"/>
                  <a:pt x="8791" y="1675"/>
                  <a:pt x="7590" y="2392"/>
                </a:cubicBezTo>
                <a:cubicBezTo>
                  <a:pt x="6459" y="3066"/>
                  <a:pt x="5404" y="3894"/>
                  <a:pt x="4432" y="4858"/>
                </a:cubicBezTo>
                <a:cubicBezTo>
                  <a:pt x="3557" y="5737"/>
                  <a:pt x="2752" y="6710"/>
                  <a:pt x="2086" y="7837"/>
                </a:cubicBezTo>
                <a:cubicBezTo>
                  <a:pt x="1392" y="9006"/>
                  <a:pt x="913" y="10294"/>
                  <a:pt x="635" y="11702"/>
                </a:cubicBezTo>
                <a:cubicBezTo>
                  <a:pt x="469" y="12547"/>
                  <a:pt x="392" y="13409"/>
                  <a:pt x="427" y="14271"/>
                </a:cubicBezTo>
                <a:cubicBezTo>
                  <a:pt x="455" y="15133"/>
                  <a:pt x="580" y="15970"/>
                  <a:pt x="857" y="16772"/>
                </a:cubicBezTo>
                <a:cubicBezTo>
                  <a:pt x="1191" y="17745"/>
                  <a:pt x="1739" y="18504"/>
                  <a:pt x="2440" y="19110"/>
                </a:cubicBezTo>
                <a:cubicBezTo>
                  <a:pt x="3183" y="19750"/>
                  <a:pt x="4002" y="20177"/>
                  <a:pt x="4876" y="20467"/>
                </a:cubicBezTo>
                <a:cubicBezTo>
                  <a:pt x="5473" y="20663"/>
                  <a:pt x="6077" y="20774"/>
                  <a:pt x="6688" y="20860"/>
                </a:cubicBezTo>
                <a:cubicBezTo>
                  <a:pt x="7243" y="20936"/>
                  <a:pt x="7805" y="20954"/>
                  <a:pt x="8361" y="20954"/>
                </a:cubicBezTo>
                <a:cubicBezTo>
                  <a:pt x="9013" y="20945"/>
                  <a:pt x="9658" y="20885"/>
                  <a:pt x="10304" y="20766"/>
                </a:cubicBezTo>
                <a:cubicBezTo>
                  <a:pt x="11442" y="20561"/>
                  <a:pt x="12553" y="20237"/>
                  <a:pt x="13629" y="19742"/>
                </a:cubicBezTo>
                <a:cubicBezTo>
                  <a:pt x="14614" y="19289"/>
                  <a:pt x="15572" y="18760"/>
                  <a:pt x="16447" y="18035"/>
                </a:cubicBezTo>
                <a:cubicBezTo>
                  <a:pt x="17467" y="17190"/>
                  <a:pt x="18376" y="16183"/>
                  <a:pt x="19098" y="14963"/>
                </a:cubicBezTo>
                <a:cubicBezTo>
                  <a:pt x="19674" y="13998"/>
                  <a:pt x="20195" y="12991"/>
                  <a:pt x="20514" y="11848"/>
                </a:cubicBezTo>
                <a:cubicBezTo>
                  <a:pt x="20639" y="11387"/>
                  <a:pt x="20722" y="10917"/>
                  <a:pt x="20771" y="10439"/>
                </a:cubicBezTo>
                <a:cubicBezTo>
                  <a:pt x="20854" y="9535"/>
                  <a:pt x="20729" y="8673"/>
                  <a:pt x="20479" y="7819"/>
                </a:cubicBezTo>
                <a:cubicBezTo>
                  <a:pt x="20327" y="7307"/>
                  <a:pt x="20084" y="6864"/>
                  <a:pt x="19806" y="6437"/>
                </a:cubicBezTo>
                <a:cubicBezTo>
                  <a:pt x="19744" y="6343"/>
                  <a:pt x="19688" y="6232"/>
                  <a:pt x="19626" y="6138"/>
                </a:cubicBezTo>
                <a:cubicBezTo>
                  <a:pt x="19591" y="6078"/>
                  <a:pt x="19570" y="6010"/>
                  <a:pt x="19619" y="5959"/>
                </a:cubicBezTo>
                <a:cubicBezTo>
                  <a:pt x="19674" y="5899"/>
                  <a:pt x="19723" y="5933"/>
                  <a:pt x="19764" y="5985"/>
                </a:cubicBezTo>
                <a:cubicBezTo>
                  <a:pt x="20021" y="6309"/>
                  <a:pt x="20285" y="6616"/>
                  <a:pt x="20493" y="6992"/>
                </a:cubicBezTo>
                <a:cubicBezTo>
                  <a:pt x="20507" y="7017"/>
                  <a:pt x="20528" y="7043"/>
                  <a:pt x="20542" y="7068"/>
                </a:cubicBezTo>
                <a:cubicBezTo>
                  <a:pt x="21048" y="7674"/>
                  <a:pt x="21319" y="8425"/>
                  <a:pt x="21430" y="9270"/>
                </a:cubicBezTo>
                <a:cubicBezTo>
                  <a:pt x="21569" y="10303"/>
                  <a:pt x="21402" y="11293"/>
                  <a:pt x="21104" y="12257"/>
                </a:cubicBezTo>
                <a:cubicBezTo>
                  <a:pt x="20896" y="12923"/>
                  <a:pt x="20604" y="13529"/>
                  <a:pt x="20299" y="14135"/>
                </a:cubicBezTo>
                <a:cubicBezTo>
                  <a:pt x="19653" y="15415"/>
                  <a:pt x="18869" y="16533"/>
                  <a:pt x="17939" y="17506"/>
                </a:cubicBezTo>
                <a:cubicBezTo>
                  <a:pt x="17168" y="18316"/>
                  <a:pt x="16315" y="18982"/>
                  <a:pt x="15406" y="19511"/>
                </a:cubicBezTo>
                <a:cubicBezTo>
                  <a:pt x="14413" y="20092"/>
                  <a:pt x="13386" y="20561"/>
                  <a:pt x="12310" y="20894"/>
                </a:cubicBezTo>
                <a:cubicBezTo>
                  <a:pt x="11685" y="21082"/>
                  <a:pt x="11061" y="21235"/>
                  <a:pt x="10422" y="21346"/>
                </a:cubicBezTo>
                <a:cubicBezTo>
                  <a:pt x="9929" y="21440"/>
                  <a:pt x="9429" y="21491"/>
                  <a:pt x="8930" y="21517"/>
                </a:cubicBezTo>
                <a:cubicBezTo>
                  <a:pt x="8714" y="21542"/>
                  <a:pt x="8479" y="21559"/>
                  <a:pt x="8201" y="21551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264653"/>
            </a:solidFill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7E6E69-EB47-4D60-B995-EE05F4B14CAB}"/>
              </a:ext>
            </a:extLst>
          </p:cNvPr>
          <p:cNvSpPr txBox="1"/>
          <p:nvPr/>
        </p:nvSpPr>
        <p:spPr>
          <a:xfrm>
            <a:off x="5984438" y="2094696"/>
            <a:ext cx="2149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17C2F241-7C22-4CC5-8BE5-845CE3CE479D}"/>
              </a:ext>
            </a:extLst>
          </p:cNvPr>
          <p:cNvSpPr/>
          <p:nvPr/>
        </p:nvSpPr>
        <p:spPr>
          <a:xfrm>
            <a:off x="4538513" y="130276"/>
            <a:ext cx="3351117" cy="1848892"/>
          </a:xfrm>
          <a:prstGeom prst="cloudCallout">
            <a:avLst>
              <a:gd name="adj1" fmla="val -80439"/>
              <a:gd name="adj2" fmla="val 366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nằm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con</a:t>
            </a:r>
          </a:p>
        </p:txBody>
      </p:sp>
    </p:spTree>
    <p:extLst>
      <p:ext uri="{BB962C8B-B14F-4D97-AF65-F5344CB8AC3E}">
        <p14:creationId xmlns:p14="http://schemas.microsoft.com/office/powerpoint/2010/main" val="429230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0;p7">
            <a:extLst>
              <a:ext uri="{FF2B5EF4-FFF2-40B4-BE49-F238E27FC236}">
                <a16:creationId xmlns:a16="http://schemas.microsoft.com/office/drawing/2014/main" id="{E04A733F-C49A-4403-A1B6-8B74DFD5BE17}"/>
              </a:ext>
            </a:extLst>
          </p:cNvPr>
          <p:cNvSpPr/>
          <p:nvPr/>
        </p:nvSpPr>
        <p:spPr>
          <a:xfrm>
            <a:off x="3989113" y="738251"/>
            <a:ext cx="1066039" cy="1982372"/>
          </a:xfrm>
          <a:custGeom>
            <a:avLst/>
            <a:gdLst/>
            <a:ahLst/>
            <a:cxnLst/>
            <a:rect l="l" t="t" r="r" b="b"/>
            <a:pathLst>
              <a:path w="21581" h="21525" extrusionOk="0">
                <a:moveTo>
                  <a:pt x="21317" y="8691"/>
                </a:moveTo>
                <a:cubicBezTo>
                  <a:pt x="20882" y="8671"/>
                  <a:pt x="20485" y="8722"/>
                  <a:pt x="20107" y="8823"/>
                </a:cubicBezTo>
                <a:cubicBezTo>
                  <a:pt x="15798" y="9948"/>
                  <a:pt x="11490" y="11083"/>
                  <a:pt x="7294" y="12350"/>
                </a:cubicBezTo>
                <a:cubicBezTo>
                  <a:pt x="6463" y="12604"/>
                  <a:pt x="5594" y="12837"/>
                  <a:pt x="4762" y="13080"/>
                </a:cubicBezTo>
                <a:cubicBezTo>
                  <a:pt x="4743" y="13101"/>
                  <a:pt x="4706" y="13111"/>
                  <a:pt x="4668" y="13090"/>
                </a:cubicBezTo>
                <a:cubicBezTo>
                  <a:pt x="4687" y="13080"/>
                  <a:pt x="4706" y="13070"/>
                  <a:pt x="4743" y="13060"/>
                </a:cubicBezTo>
                <a:cubicBezTo>
                  <a:pt x="4819" y="13030"/>
                  <a:pt x="4894" y="12989"/>
                  <a:pt x="4970" y="12959"/>
                </a:cubicBezTo>
                <a:cubicBezTo>
                  <a:pt x="6482" y="12361"/>
                  <a:pt x="8032" y="11803"/>
                  <a:pt x="9581" y="11246"/>
                </a:cubicBezTo>
                <a:cubicBezTo>
                  <a:pt x="12775" y="10100"/>
                  <a:pt x="16006" y="8975"/>
                  <a:pt x="19162" y="7789"/>
                </a:cubicBezTo>
                <a:cubicBezTo>
                  <a:pt x="19597" y="7627"/>
                  <a:pt x="20050" y="7465"/>
                  <a:pt x="20428" y="7262"/>
                </a:cubicBezTo>
                <a:cubicBezTo>
                  <a:pt x="20523" y="7211"/>
                  <a:pt x="20598" y="7171"/>
                  <a:pt x="20598" y="7090"/>
                </a:cubicBezTo>
                <a:cubicBezTo>
                  <a:pt x="20598" y="6907"/>
                  <a:pt x="20598" y="6715"/>
                  <a:pt x="20598" y="6532"/>
                </a:cubicBezTo>
                <a:cubicBezTo>
                  <a:pt x="20598" y="6472"/>
                  <a:pt x="20580" y="6441"/>
                  <a:pt x="20447" y="6441"/>
                </a:cubicBezTo>
                <a:cubicBezTo>
                  <a:pt x="20145" y="6441"/>
                  <a:pt x="19824" y="6441"/>
                  <a:pt x="19521" y="6492"/>
                </a:cubicBezTo>
                <a:cubicBezTo>
                  <a:pt x="18331" y="6705"/>
                  <a:pt x="17197" y="6988"/>
                  <a:pt x="16101" y="7293"/>
                </a:cubicBezTo>
                <a:cubicBezTo>
                  <a:pt x="13852" y="7911"/>
                  <a:pt x="11679" y="8610"/>
                  <a:pt x="9449" y="9259"/>
                </a:cubicBezTo>
                <a:cubicBezTo>
                  <a:pt x="9373" y="9279"/>
                  <a:pt x="9279" y="9330"/>
                  <a:pt x="9165" y="9299"/>
                </a:cubicBezTo>
                <a:cubicBezTo>
                  <a:pt x="9260" y="9259"/>
                  <a:pt x="9354" y="9229"/>
                  <a:pt x="9449" y="9188"/>
                </a:cubicBezTo>
                <a:cubicBezTo>
                  <a:pt x="13077" y="7799"/>
                  <a:pt x="16819" y="6502"/>
                  <a:pt x="20580" y="5225"/>
                </a:cubicBezTo>
                <a:cubicBezTo>
                  <a:pt x="20882" y="5123"/>
                  <a:pt x="21298" y="5052"/>
                  <a:pt x="21449" y="4911"/>
                </a:cubicBezTo>
                <a:cubicBezTo>
                  <a:pt x="21600" y="4759"/>
                  <a:pt x="21487" y="4525"/>
                  <a:pt x="21506" y="4333"/>
                </a:cubicBezTo>
                <a:cubicBezTo>
                  <a:pt x="21506" y="4323"/>
                  <a:pt x="21506" y="4302"/>
                  <a:pt x="21506" y="4292"/>
                </a:cubicBezTo>
                <a:cubicBezTo>
                  <a:pt x="21524" y="4231"/>
                  <a:pt x="21449" y="4211"/>
                  <a:pt x="21354" y="4211"/>
                </a:cubicBezTo>
                <a:cubicBezTo>
                  <a:pt x="20995" y="4201"/>
                  <a:pt x="20674" y="4221"/>
                  <a:pt x="20353" y="4313"/>
                </a:cubicBezTo>
                <a:cubicBezTo>
                  <a:pt x="17008" y="5225"/>
                  <a:pt x="13682" y="6178"/>
                  <a:pt x="10394" y="7151"/>
                </a:cubicBezTo>
                <a:cubicBezTo>
                  <a:pt x="9468" y="7424"/>
                  <a:pt x="8542" y="7698"/>
                  <a:pt x="7616" y="7982"/>
                </a:cubicBezTo>
                <a:cubicBezTo>
                  <a:pt x="7578" y="7992"/>
                  <a:pt x="7540" y="8002"/>
                  <a:pt x="7521" y="8012"/>
                </a:cubicBezTo>
                <a:cubicBezTo>
                  <a:pt x="7502" y="8012"/>
                  <a:pt x="7483" y="8022"/>
                  <a:pt x="7465" y="8022"/>
                </a:cubicBezTo>
                <a:cubicBezTo>
                  <a:pt x="7483" y="8012"/>
                  <a:pt x="7483" y="8002"/>
                  <a:pt x="7502" y="7992"/>
                </a:cubicBezTo>
                <a:cubicBezTo>
                  <a:pt x="7540" y="7982"/>
                  <a:pt x="7559" y="7972"/>
                  <a:pt x="7597" y="7951"/>
                </a:cubicBezTo>
                <a:cubicBezTo>
                  <a:pt x="7635" y="7931"/>
                  <a:pt x="7654" y="7921"/>
                  <a:pt x="7691" y="7901"/>
                </a:cubicBezTo>
                <a:cubicBezTo>
                  <a:pt x="10866" y="6694"/>
                  <a:pt x="14117" y="5549"/>
                  <a:pt x="17405" y="4444"/>
                </a:cubicBezTo>
                <a:cubicBezTo>
                  <a:pt x="17707" y="4343"/>
                  <a:pt x="18009" y="4221"/>
                  <a:pt x="18293" y="4100"/>
                </a:cubicBezTo>
                <a:cubicBezTo>
                  <a:pt x="18369" y="4069"/>
                  <a:pt x="18444" y="4029"/>
                  <a:pt x="18444" y="3968"/>
                </a:cubicBezTo>
                <a:cubicBezTo>
                  <a:pt x="18444" y="3765"/>
                  <a:pt x="18444" y="3562"/>
                  <a:pt x="18444" y="3370"/>
                </a:cubicBezTo>
                <a:cubicBezTo>
                  <a:pt x="18444" y="3319"/>
                  <a:pt x="18425" y="3289"/>
                  <a:pt x="18312" y="3289"/>
                </a:cubicBezTo>
                <a:cubicBezTo>
                  <a:pt x="17972" y="3289"/>
                  <a:pt x="17650" y="3289"/>
                  <a:pt x="17329" y="3380"/>
                </a:cubicBezTo>
                <a:cubicBezTo>
                  <a:pt x="16876" y="3522"/>
                  <a:pt x="16422" y="3633"/>
                  <a:pt x="15950" y="3765"/>
                </a:cubicBezTo>
                <a:cubicBezTo>
                  <a:pt x="15931" y="3775"/>
                  <a:pt x="15912" y="3775"/>
                  <a:pt x="15874" y="3785"/>
                </a:cubicBezTo>
                <a:cubicBezTo>
                  <a:pt x="15836" y="3796"/>
                  <a:pt x="15798" y="3806"/>
                  <a:pt x="15761" y="3816"/>
                </a:cubicBezTo>
                <a:cubicBezTo>
                  <a:pt x="15723" y="3826"/>
                  <a:pt x="15685" y="3836"/>
                  <a:pt x="15647" y="3846"/>
                </a:cubicBezTo>
                <a:cubicBezTo>
                  <a:pt x="15628" y="3867"/>
                  <a:pt x="15591" y="3877"/>
                  <a:pt x="15534" y="3877"/>
                </a:cubicBezTo>
                <a:cubicBezTo>
                  <a:pt x="15534" y="3887"/>
                  <a:pt x="15515" y="3897"/>
                  <a:pt x="15477" y="3887"/>
                </a:cubicBezTo>
                <a:cubicBezTo>
                  <a:pt x="15496" y="3877"/>
                  <a:pt x="15496" y="3877"/>
                  <a:pt x="15515" y="3867"/>
                </a:cubicBezTo>
                <a:cubicBezTo>
                  <a:pt x="15534" y="3846"/>
                  <a:pt x="15572" y="3836"/>
                  <a:pt x="15609" y="3836"/>
                </a:cubicBezTo>
                <a:cubicBezTo>
                  <a:pt x="15647" y="3826"/>
                  <a:pt x="15666" y="3816"/>
                  <a:pt x="15704" y="3806"/>
                </a:cubicBezTo>
                <a:cubicBezTo>
                  <a:pt x="15742" y="3796"/>
                  <a:pt x="15780" y="3785"/>
                  <a:pt x="15798" y="3775"/>
                </a:cubicBezTo>
                <a:cubicBezTo>
                  <a:pt x="15817" y="3765"/>
                  <a:pt x="15836" y="3765"/>
                  <a:pt x="15855" y="3755"/>
                </a:cubicBezTo>
                <a:cubicBezTo>
                  <a:pt x="16139" y="3664"/>
                  <a:pt x="16422" y="3573"/>
                  <a:pt x="16687" y="3471"/>
                </a:cubicBezTo>
                <a:cubicBezTo>
                  <a:pt x="17556" y="3177"/>
                  <a:pt x="18482" y="2924"/>
                  <a:pt x="19370" y="2650"/>
                </a:cubicBezTo>
                <a:cubicBezTo>
                  <a:pt x="19483" y="2620"/>
                  <a:pt x="19597" y="2589"/>
                  <a:pt x="19597" y="2498"/>
                </a:cubicBezTo>
                <a:cubicBezTo>
                  <a:pt x="19597" y="2316"/>
                  <a:pt x="19597" y="2133"/>
                  <a:pt x="19597" y="1951"/>
                </a:cubicBezTo>
                <a:cubicBezTo>
                  <a:pt x="19597" y="1910"/>
                  <a:pt x="19597" y="1860"/>
                  <a:pt x="19502" y="1870"/>
                </a:cubicBezTo>
                <a:cubicBezTo>
                  <a:pt x="19276" y="1880"/>
                  <a:pt x="19030" y="1829"/>
                  <a:pt x="18803" y="1900"/>
                </a:cubicBezTo>
                <a:cubicBezTo>
                  <a:pt x="17953" y="2164"/>
                  <a:pt x="17083" y="2427"/>
                  <a:pt x="16214" y="2681"/>
                </a:cubicBezTo>
                <a:cubicBezTo>
                  <a:pt x="15420" y="2924"/>
                  <a:pt x="14627" y="3177"/>
                  <a:pt x="13814" y="3390"/>
                </a:cubicBezTo>
                <a:cubicBezTo>
                  <a:pt x="13795" y="3400"/>
                  <a:pt x="13757" y="3400"/>
                  <a:pt x="13739" y="3410"/>
                </a:cubicBezTo>
                <a:cubicBezTo>
                  <a:pt x="13720" y="3431"/>
                  <a:pt x="13682" y="3441"/>
                  <a:pt x="13663" y="3431"/>
                </a:cubicBezTo>
                <a:cubicBezTo>
                  <a:pt x="13644" y="3410"/>
                  <a:pt x="13701" y="3410"/>
                  <a:pt x="13720" y="3410"/>
                </a:cubicBezTo>
                <a:cubicBezTo>
                  <a:pt x="13739" y="3400"/>
                  <a:pt x="13757" y="3390"/>
                  <a:pt x="13776" y="3380"/>
                </a:cubicBezTo>
                <a:cubicBezTo>
                  <a:pt x="13852" y="3350"/>
                  <a:pt x="13946" y="3309"/>
                  <a:pt x="14022" y="3279"/>
                </a:cubicBezTo>
                <a:cubicBezTo>
                  <a:pt x="16214" y="2468"/>
                  <a:pt x="18501" y="1728"/>
                  <a:pt x="20712" y="937"/>
                </a:cubicBezTo>
                <a:cubicBezTo>
                  <a:pt x="21184" y="765"/>
                  <a:pt x="21468" y="593"/>
                  <a:pt x="21392" y="268"/>
                </a:cubicBezTo>
                <a:cubicBezTo>
                  <a:pt x="21335" y="5"/>
                  <a:pt x="21241" y="-46"/>
                  <a:pt x="20750" y="35"/>
                </a:cubicBezTo>
                <a:cubicBezTo>
                  <a:pt x="20655" y="55"/>
                  <a:pt x="20561" y="76"/>
                  <a:pt x="20447" y="106"/>
                </a:cubicBezTo>
                <a:cubicBezTo>
                  <a:pt x="19937" y="228"/>
                  <a:pt x="19483" y="390"/>
                  <a:pt x="18992" y="532"/>
                </a:cubicBezTo>
                <a:cubicBezTo>
                  <a:pt x="17159" y="1069"/>
                  <a:pt x="15307" y="1576"/>
                  <a:pt x="13493" y="2133"/>
                </a:cubicBezTo>
                <a:cubicBezTo>
                  <a:pt x="12038" y="2579"/>
                  <a:pt x="10564" y="3035"/>
                  <a:pt x="9109" y="3471"/>
                </a:cubicBezTo>
                <a:cubicBezTo>
                  <a:pt x="8655" y="3603"/>
                  <a:pt x="8428" y="3765"/>
                  <a:pt x="8504" y="4049"/>
                </a:cubicBezTo>
                <a:cubicBezTo>
                  <a:pt x="8542" y="4231"/>
                  <a:pt x="8731" y="4292"/>
                  <a:pt x="9033" y="4201"/>
                </a:cubicBezTo>
                <a:cubicBezTo>
                  <a:pt x="9109" y="4181"/>
                  <a:pt x="9184" y="4150"/>
                  <a:pt x="9260" y="4120"/>
                </a:cubicBezTo>
                <a:cubicBezTo>
                  <a:pt x="9789" y="3937"/>
                  <a:pt x="10337" y="3775"/>
                  <a:pt x="10904" y="3633"/>
                </a:cubicBezTo>
                <a:cubicBezTo>
                  <a:pt x="10923" y="3623"/>
                  <a:pt x="10942" y="3623"/>
                  <a:pt x="10980" y="3613"/>
                </a:cubicBezTo>
                <a:cubicBezTo>
                  <a:pt x="10998" y="3593"/>
                  <a:pt x="11036" y="3583"/>
                  <a:pt x="11074" y="3603"/>
                </a:cubicBezTo>
                <a:cubicBezTo>
                  <a:pt x="11055" y="3613"/>
                  <a:pt x="11036" y="3623"/>
                  <a:pt x="11017" y="3633"/>
                </a:cubicBezTo>
                <a:cubicBezTo>
                  <a:pt x="10998" y="3644"/>
                  <a:pt x="10980" y="3654"/>
                  <a:pt x="10961" y="3654"/>
                </a:cubicBezTo>
                <a:cubicBezTo>
                  <a:pt x="10885" y="3694"/>
                  <a:pt x="10791" y="3725"/>
                  <a:pt x="10715" y="3765"/>
                </a:cubicBezTo>
                <a:cubicBezTo>
                  <a:pt x="9827" y="4150"/>
                  <a:pt x="8863" y="4495"/>
                  <a:pt x="8031" y="4921"/>
                </a:cubicBezTo>
                <a:cubicBezTo>
                  <a:pt x="7672" y="5103"/>
                  <a:pt x="7446" y="5296"/>
                  <a:pt x="7521" y="5569"/>
                </a:cubicBezTo>
                <a:cubicBezTo>
                  <a:pt x="7559" y="5661"/>
                  <a:pt x="7465" y="5721"/>
                  <a:pt x="7332" y="5772"/>
                </a:cubicBezTo>
                <a:cubicBezTo>
                  <a:pt x="6746" y="5995"/>
                  <a:pt x="6180" y="6228"/>
                  <a:pt x="5613" y="6451"/>
                </a:cubicBezTo>
                <a:cubicBezTo>
                  <a:pt x="5065" y="6664"/>
                  <a:pt x="4498" y="6867"/>
                  <a:pt x="4044" y="7140"/>
                </a:cubicBezTo>
                <a:cubicBezTo>
                  <a:pt x="3950" y="7191"/>
                  <a:pt x="3836" y="7242"/>
                  <a:pt x="3836" y="7333"/>
                </a:cubicBezTo>
                <a:cubicBezTo>
                  <a:pt x="3836" y="7516"/>
                  <a:pt x="3836" y="7708"/>
                  <a:pt x="3836" y="7891"/>
                </a:cubicBezTo>
                <a:cubicBezTo>
                  <a:pt x="3836" y="7941"/>
                  <a:pt x="3855" y="7982"/>
                  <a:pt x="3969" y="7982"/>
                </a:cubicBezTo>
                <a:cubicBezTo>
                  <a:pt x="4271" y="7982"/>
                  <a:pt x="4592" y="8022"/>
                  <a:pt x="4894" y="7931"/>
                </a:cubicBezTo>
                <a:cubicBezTo>
                  <a:pt x="5310" y="7820"/>
                  <a:pt x="5726" y="7708"/>
                  <a:pt x="6142" y="7597"/>
                </a:cubicBezTo>
                <a:cubicBezTo>
                  <a:pt x="6161" y="7597"/>
                  <a:pt x="6180" y="7586"/>
                  <a:pt x="6198" y="7586"/>
                </a:cubicBezTo>
                <a:cubicBezTo>
                  <a:pt x="6180" y="7597"/>
                  <a:pt x="6180" y="7607"/>
                  <a:pt x="6161" y="7617"/>
                </a:cubicBezTo>
                <a:cubicBezTo>
                  <a:pt x="6085" y="7657"/>
                  <a:pt x="6009" y="7688"/>
                  <a:pt x="5915" y="7728"/>
                </a:cubicBezTo>
                <a:cubicBezTo>
                  <a:pt x="5008" y="8134"/>
                  <a:pt x="4044" y="8509"/>
                  <a:pt x="3250" y="8975"/>
                </a:cubicBezTo>
                <a:cubicBezTo>
                  <a:pt x="3137" y="9036"/>
                  <a:pt x="3005" y="9097"/>
                  <a:pt x="3005" y="9188"/>
                </a:cubicBezTo>
                <a:cubicBezTo>
                  <a:pt x="2986" y="9391"/>
                  <a:pt x="3005" y="9593"/>
                  <a:pt x="3005" y="9786"/>
                </a:cubicBezTo>
                <a:cubicBezTo>
                  <a:pt x="3005" y="9837"/>
                  <a:pt x="3024" y="9867"/>
                  <a:pt x="3137" y="9867"/>
                </a:cubicBezTo>
                <a:cubicBezTo>
                  <a:pt x="3553" y="9867"/>
                  <a:pt x="3950" y="9887"/>
                  <a:pt x="4328" y="9776"/>
                </a:cubicBezTo>
                <a:cubicBezTo>
                  <a:pt x="4894" y="9614"/>
                  <a:pt x="5461" y="9462"/>
                  <a:pt x="6028" y="9299"/>
                </a:cubicBezTo>
                <a:cubicBezTo>
                  <a:pt x="6935" y="9036"/>
                  <a:pt x="7843" y="8772"/>
                  <a:pt x="8750" y="8509"/>
                </a:cubicBezTo>
                <a:cubicBezTo>
                  <a:pt x="8768" y="8499"/>
                  <a:pt x="8787" y="8499"/>
                  <a:pt x="8806" y="8489"/>
                </a:cubicBezTo>
                <a:cubicBezTo>
                  <a:pt x="8825" y="8468"/>
                  <a:pt x="8863" y="8458"/>
                  <a:pt x="8901" y="8478"/>
                </a:cubicBezTo>
                <a:cubicBezTo>
                  <a:pt x="8939" y="8499"/>
                  <a:pt x="8882" y="8509"/>
                  <a:pt x="8863" y="8509"/>
                </a:cubicBezTo>
                <a:cubicBezTo>
                  <a:pt x="8844" y="8519"/>
                  <a:pt x="8825" y="8529"/>
                  <a:pt x="8806" y="8529"/>
                </a:cubicBezTo>
                <a:cubicBezTo>
                  <a:pt x="7672" y="8985"/>
                  <a:pt x="6539" y="9441"/>
                  <a:pt x="5405" y="9897"/>
                </a:cubicBezTo>
                <a:cubicBezTo>
                  <a:pt x="4384" y="10303"/>
                  <a:pt x="3402" y="10739"/>
                  <a:pt x="2513" y="11235"/>
                </a:cubicBezTo>
                <a:cubicBezTo>
                  <a:pt x="2438" y="11276"/>
                  <a:pt x="2362" y="11317"/>
                  <a:pt x="2362" y="11377"/>
                </a:cubicBezTo>
                <a:cubicBezTo>
                  <a:pt x="2362" y="11560"/>
                  <a:pt x="2362" y="11752"/>
                  <a:pt x="2362" y="11935"/>
                </a:cubicBezTo>
                <a:cubicBezTo>
                  <a:pt x="2362" y="11986"/>
                  <a:pt x="2381" y="12016"/>
                  <a:pt x="2494" y="12016"/>
                </a:cubicBezTo>
                <a:cubicBezTo>
                  <a:pt x="2778" y="12016"/>
                  <a:pt x="3061" y="12026"/>
                  <a:pt x="3345" y="11975"/>
                </a:cubicBezTo>
                <a:cubicBezTo>
                  <a:pt x="3704" y="11904"/>
                  <a:pt x="4025" y="11803"/>
                  <a:pt x="4346" y="11712"/>
                </a:cubicBezTo>
                <a:cubicBezTo>
                  <a:pt x="6728" y="11002"/>
                  <a:pt x="9090" y="10293"/>
                  <a:pt x="11471" y="9583"/>
                </a:cubicBezTo>
                <a:cubicBezTo>
                  <a:pt x="11565" y="9553"/>
                  <a:pt x="11641" y="9512"/>
                  <a:pt x="11830" y="9533"/>
                </a:cubicBezTo>
                <a:cubicBezTo>
                  <a:pt x="11717" y="9573"/>
                  <a:pt x="11622" y="9614"/>
                  <a:pt x="11528" y="9644"/>
                </a:cubicBezTo>
                <a:cubicBezTo>
                  <a:pt x="8863" y="10597"/>
                  <a:pt x="6217" y="11550"/>
                  <a:pt x="3666" y="12563"/>
                </a:cubicBezTo>
                <a:cubicBezTo>
                  <a:pt x="2476" y="13040"/>
                  <a:pt x="1361" y="13557"/>
                  <a:pt x="265" y="14094"/>
                </a:cubicBezTo>
                <a:cubicBezTo>
                  <a:pt x="132" y="14155"/>
                  <a:pt x="0" y="14215"/>
                  <a:pt x="0" y="14317"/>
                </a:cubicBezTo>
                <a:cubicBezTo>
                  <a:pt x="0" y="14509"/>
                  <a:pt x="0" y="14712"/>
                  <a:pt x="0" y="14905"/>
                </a:cubicBezTo>
                <a:cubicBezTo>
                  <a:pt x="0" y="14955"/>
                  <a:pt x="19" y="15006"/>
                  <a:pt x="151" y="15006"/>
                </a:cubicBezTo>
                <a:cubicBezTo>
                  <a:pt x="435" y="15006"/>
                  <a:pt x="718" y="15036"/>
                  <a:pt x="1002" y="14976"/>
                </a:cubicBezTo>
                <a:cubicBezTo>
                  <a:pt x="1852" y="14803"/>
                  <a:pt x="2646" y="14580"/>
                  <a:pt x="3439" y="14347"/>
                </a:cubicBezTo>
                <a:cubicBezTo>
                  <a:pt x="5329" y="13810"/>
                  <a:pt x="7219" y="13253"/>
                  <a:pt x="9109" y="12715"/>
                </a:cubicBezTo>
                <a:cubicBezTo>
                  <a:pt x="9184" y="12695"/>
                  <a:pt x="9260" y="12644"/>
                  <a:pt x="9392" y="12665"/>
                </a:cubicBezTo>
                <a:cubicBezTo>
                  <a:pt x="9335" y="12715"/>
                  <a:pt x="9241" y="12736"/>
                  <a:pt x="9184" y="12756"/>
                </a:cubicBezTo>
                <a:cubicBezTo>
                  <a:pt x="7956" y="13192"/>
                  <a:pt x="6709" y="13617"/>
                  <a:pt x="5537" y="14084"/>
                </a:cubicBezTo>
                <a:cubicBezTo>
                  <a:pt x="4724" y="14408"/>
                  <a:pt x="3912" y="14732"/>
                  <a:pt x="3288" y="15158"/>
                </a:cubicBezTo>
                <a:cubicBezTo>
                  <a:pt x="3194" y="15229"/>
                  <a:pt x="3080" y="15290"/>
                  <a:pt x="3080" y="15381"/>
                </a:cubicBezTo>
                <a:cubicBezTo>
                  <a:pt x="3080" y="15584"/>
                  <a:pt x="3080" y="15797"/>
                  <a:pt x="3080" y="15999"/>
                </a:cubicBezTo>
                <a:cubicBezTo>
                  <a:pt x="3080" y="16050"/>
                  <a:pt x="3080" y="16091"/>
                  <a:pt x="3194" y="16081"/>
                </a:cubicBezTo>
                <a:cubicBezTo>
                  <a:pt x="3534" y="16081"/>
                  <a:pt x="3855" y="16091"/>
                  <a:pt x="4195" y="16020"/>
                </a:cubicBezTo>
                <a:cubicBezTo>
                  <a:pt x="5783" y="15655"/>
                  <a:pt x="7294" y="15189"/>
                  <a:pt x="8844" y="14783"/>
                </a:cubicBezTo>
                <a:cubicBezTo>
                  <a:pt x="10602" y="14317"/>
                  <a:pt x="12359" y="13830"/>
                  <a:pt x="14135" y="13374"/>
                </a:cubicBezTo>
                <a:cubicBezTo>
                  <a:pt x="14211" y="13354"/>
                  <a:pt x="14268" y="13313"/>
                  <a:pt x="14381" y="13344"/>
                </a:cubicBezTo>
                <a:cubicBezTo>
                  <a:pt x="14343" y="13394"/>
                  <a:pt x="14249" y="13425"/>
                  <a:pt x="14173" y="13455"/>
                </a:cubicBezTo>
                <a:cubicBezTo>
                  <a:pt x="11452" y="14611"/>
                  <a:pt x="8825" y="15807"/>
                  <a:pt x="6293" y="17064"/>
                </a:cubicBezTo>
                <a:cubicBezTo>
                  <a:pt x="5783" y="17317"/>
                  <a:pt x="5254" y="17540"/>
                  <a:pt x="4838" y="17844"/>
                </a:cubicBezTo>
                <a:cubicBezTo>
                  <a:pt x="4724" y="17935"/>
                  <a:pt x="4573" y="18017"/>
                  <a:pt x="4554" y="18128"/>
                </a:cubicBezTo>
                <a:cubicBezTo>
                  <a:pt x="4535" y="18341"/>
                  <a:pt x="4554" y="18554"/>
                  <a:pt x="4554" y="18777"/>
                </a:cubicBezTo>
                <a:cubicBezTo>
                  <a:pt x="4554" y="18858"/>
                  <a:pt x="4630" y="18888"/>
                  <a:pt x="4781" y="18898"/>
                </a:cubicBezTo>
                <a:cubicBezTo>
                  <a:pt x="5537" y="18929"/>
                  <a:pt x="6274" y="18848"/>
                  <a:pt x="6992" y="18716"/>
                </a:cubicBezTo>
                <a:cubicBezTo>
                  <a:pt x="8031" y="18523"/>
                  <a:pt x="9052" y="18310"/>
                  <a:pt x="10072" y="18108"/>
                </a:cubicBezTo>
                <a:cubicBezTo>
                  <a:pt x="10885" y="17956"/>
                  <a:pt x="11717" y="17804"/>
                  <a:pt x="12567" y="17682"/>
                </a:cubicBezTo>
                <a:cubicBezTo>
                  <a:pt x="12586" y="17672"/>
                  <a:pt x="12605" y="17662"/>
                  <a:pt x="12624" y="17682"/>
                </a:cubicBezTo>
                <a:cubicBezTo>
                  <a:pt x="12605" y="17692"/>
                  <a:pt x="12605" y="17692"/>
                  <a:pt x="12586" y="17702"/>
                </a:cubicBezTo>
                <a:cubicBezTo>
                  <a:pt x="12548" y="17723"/>
                  <a:pt x="12510" y="17753"/>
                  <a:pt x="12454" y="17773"/>
                </a:cubicBezTo>
                <a:cubicBezTo>
                  <a:pt x="11206" y="18321"/>
                  <a:pt x="9978" y="18888"/>
                  <a:pt x="8768" y="19456"/>
                </a:cubicBezTo>
                <a:cubicBezTo>
                  <a:pt x="7843" y="19882"/>
                  <a:pt x="6935" y="20307"/>
                  <a:pt x="6161" y="20814"/>
                </a:cubicBezTo>
                <a:cubicBezTo>
                  <a:pt x="6085" y="20865"/>
                  <a:pt x="5991" y="20905"/>
                  <a:pt x="5991" y="20976"/>
                </a:cubicBezTo>
                <a:cubicBezTo>
                  <a:pt x="5991" y="21128"/>
                  <a:pt x="5991" y="21280"/>
                  <a:pt x="5991" y="21432"/>
                </a:cubicBezTo>
                <a:cubicBezTo>
                  <a:pt x="5991" y="21463"/>
                  <a:pt x="5972" y="21513"/>
                  <a:pt x="6066" y="21513"/>
                </a:cubicBezTo>
                <a:cubicBezTo>
                  <a:pt x="6274" y="21513"/>
                  <a:pt x="6482" y="21554"/>
                  <a:pt x="6652" y="21483"/>
                </a:cubicBezTo>
                <a:cubicBezTo>
                  <a:pt x="6954" y="21361"/>
                  <a:pt x="7238" y="21240"/>
                  <a:pt x="7521" y="21098"/>
                </a:cubicBezTo>
                <a:cubicBezTo>
                  <a:pt x="9071" y="20328"/>
                  <a:pt x="10696" y="19598"/>
                  <a:pt x="12302" y="18868"/>
                </a:cubicBezTo>
                <a:cubicBezTo>
                  <a:pt x="13096" y="18513"/>
                  <a:pt x="13890" y="18179"/>
                  <a:pt x="14627" y="17783"/>
                </a:cubicBezTo>
                <a:cubicBezTo>
                  <a:pt x="14891" y="17641"/>
                  <a:pt x="15080" y="17489"/>
                  <a:pt x="15024" y="17266"/>
                </a:cubicBezTo>
                <a:cubicBezTo>
                  <a:pt x="14986" y="17135"/>
                  <a:pt x="15024" y="17003"/>
                  <a:pt x="15024" y="16861"/>
                </a:cubicBezTo>
                <a:cubicBezTo>
                  <a:pt x="15024" y="16679"/>
                  <a:pt x="14948" y="16638"/>
                  <a:pt x="14608" y="16628"/>
                </a:cubicBezTo>
                <a:cubicBezTo>
                  <a:pt x="13965" y="16618"/>
                  <a:pt x="13342" y="16699"/>
                  <a:pt x="12718" y="16790"/>
                </a:cubicBezTo>
                <a:cubicBezTo>
                  <a:pt x="10923" y="17054"/>
                  <a:pt x="9184" y="17388"/>
                  <a:pt x="7465" y="17753"/>
                </a:cubicBezTo>
                <a:cubicBezTo>
                  <a:pt x="7219" y="17804"/>
                  <a:pt x="6973" y="17875"/>
                  <a:pt x="6690" y="17885"/>
                </a:cubicBezTo>
                <a:cubicBezTo>
                  <a:pt x="6690" y="17895"/>
                  <a:pt x="6671" y="17895"/>
                  <a:pt x="6671" y="17905"/>
                </a:cubicBezTo>
                <a:cubicBezTo>
                  <a:pt x="6633" y="17885"/>
                  <a:pt x="6671" y="17885"/>
                  <a:pt x="6690" y="17885"/>
                </a:cubicBezTo>
                <a:cubicBezTo>
                  <a:pt x="6709" y="17864"/>
                  <a:pt x="6728" y="17854"/>
                  <a:pt x="6746" y="17844"/>
                </a:cubicBezTo>
                <a:cubicBezTo>
                  <a:pt x="8050" y="17195"/>
                  <a:pt x="9392" y="16567"/>
                  <a:pt x="10753" y="15949"/>
                </a:cubicBezTo>
                <a:cubicBezTo>
                  <a:pt x="13134" y="14864"/>
                  <a:pt x="15591" y="13830"/>
                  <a:pt x="18028" y="12776"/>
                </a:cubicBezTo>
                <a:cubicBezTo>
                  <a:pt x="18236" y="12685"/>
                  <a:pt x="18425" y="12594"/>
                  <a:pt x="18576" y="12482"/>
                </a:cubicBezTo>
                <a:cubicBezTo>
                  <a:pt x="18633" y="12442"/>
                  <a:pt x="18671" y="12391"/>
                  <a:pt x="18671" y="12340"/>
                </a:cubicBezTo>
                <a:cubicBezTo>
                  <a:pt x="18671" y="12138"/>
                  <a:pt x="18671" y="11925"/>
                  <a:pt x="18671" y="11722"/>
                </a:cubicBezTo>
                <a:cubicBezTo>
                  <a:pt x="18671" y="11641"/>
                  <a:pt x="18614" y="11611"/>
                  <a:pt x="18463" y="11600"/>
                </a:cubicBezTo>
                <a:cubicBezTo>
                  <a:pt x="18047" y="11590"/>
                  <a:pt x="17650" y="11631"/>
                  <a:pt x="17272" y="11712"/>
                </a:cubicBezTo>
                <a:cubicBezTo>
                  <a:pt x="15402" y="12097"/>
                  <a:pt x="13606" y="12573"/>
                  <a:pt x="11811" y="13050"/>
                </a:cubicBezTo>
                <a:cubicBezTo>
                  <a:pt x="10753" y="13334"/>
                  <a:pt x="9694" y="13628"/>
                  <a:pt x="8655" y="13911"/>
                </a:cubicBezTo>
                <a:cubicBezTo>
                  <a:pt x="8636" y="13922"/>
                  <a:pt x="8617" y="13922"/>
                  <a:pt x="8580" y="13932"/>
                </a:cubicBezTo>
                <a:cubicBezTo>
                  <a:pt x="8561" y="13952"/>
                  <a:pt x="8523" y="13962"/>
                  <a:pt x="8485" y="13942"/>
                </a:cubicBezTo>
                <a:cubicBezTo>
                  <a:pt x="8504" y="13932"/>
                  <a:pt x="8523" y="13922"/>
                  <a:pt x="8561" y="13911"/>
                </a:cubicBezTo>
                <a:cubicBezTo>
                  <a:pt x="8580" y="13901"/>
                  <a:pt x="8598" y="13891"/>
                  <a:pt x="8617" y="13891"/>
                </a:cubicBezTo>
                <a:cubicBezTo>
                  <a:pt x="8712" y="13861"/>
                  <a:pt x="8787" y="13820"/>
                  <a:pt x="8882" y="13790"/>
                </a:cubicBezTo>
                <a:cubicBezTo>
                  <a:pt x="12283" y="12604"/>
                  <a:pt x="15704" y="11418"/>
                  <a:pt x="19181" y="10293"/>
                </a:cubicBezTo>
                <a:cubicBezTo>
                  <a:pt x="19880" y="10070"/>
                  <a:pt x="20561" y="9837"/>
                  <a:pt x="21241" y="9604"/>
                </a:cubicBezTo>
                <a:cubicBezTo>
                  <a:pt x="21392" y="9553"/>
                  <a:pt x="21581" y="9512"/>
                  <a:pt x="21581" y="9391"/>
                </a:cubicBezTo>
                <a:cubicBezTo>
                  <a:pt x="21581" y="9188"/>
                  <a:pt x="21581" y="8975"/>
                  <a:pt x="21581" y="8772"/>
                </a:cubicBezTo>
                <a:cubicBezTo>
                  <a:pt x="21506" y="8722"/>
                  <a:pt x="21449" y="8701"/>
                  <a:pt x="21317" y="8691"/>
                </a:cubicBezTo>
                <a:close/>
                <a:moveTo>
                  <a:pt x="15383" y="3917"/>
                </a:moveTo>
                <a:cubicBezTo>
                  <a:pt x="15383" y="3917"/>
                  <a:pt x="15383" y="3917"/>
                  <a:pt x="15383" y="3917"/>
                </a:cubicBezTo>
                <a:cubicBezTo>
                  <a:pt x="15402" y="3927"/>
                  <a:pt x="15383" y="3927"/>
                  <a:pt x="15383" y="3927"/>
                </a:cubicBezTo>
                <a:cubicBezTo>
                  <a:pt x="15364" y="3927"/>
                  <a:pt x="15364" y="3927"/>
                  <a:pt x="15383" y="3917"/>
                </a:cubicBezTo>
                <a:cubicBezTo>
                  <a:pt x="15364" y="3917"/>
                  <a:pt x="15364" y="3917"/>
                  <a:pt x="15383" y="3917"/>
                </a:cubicBezTo>
                <a:close/>
                <a:moveTo>
                  <a:pt x="6255" y="7566"/>
                </a:moveTo>
                <a:lnTo>
                  <a:pt x="6255" y="7566"/>
                </a:lnTo>
                <a:lnTo>
                  <a:pt x="6274" y="7566"/>
                </a:lnTo>
                <a:lnTo>
                  <a:pt x="6255" y="7566"/>
                </a:lnTo>
                <a:close/>
                <a:moveTo>
                  <a:pt x="7351" y="8063"/>
                </a:moveTo>
                <a:cubicBezTo>
                  <a:pt x="7351" y="8053"/>
                  <a:pt x="7332" y="8053"/>
                  <a:pt x="7351" y="8063"/>
                </a:cubicBezTo>
                <a:cubicBezTo>
                  <a:pt x="7351" y="8053"/>
                  <a:pt x="7351" y="8053"/>
                  <a:pt x="7351" y="8053"/>
                </a:cubicBezTo>
                <a:cubicBezTo>
                  <a:pt x="7351" y="8043"/>
                  <a:pt x="7370" y="8053"/>
                  <a:pt x="7351" y="8063"/>
                </a:cubicBezTo>
                <a:cubicBezTo>
                  <a:pt x="7370" y="8053"/>
                  <a:pt x="7351" y="8053"/>
                  <a:pt x="7351" y="8063"/>
                </a:cubicBezTo>
                <a:close/>
                <a:moveTo>
                  <a:pt x="12019" y="9431"/>
                </a:moveTo>
                <a:cubicBezTo>
                  <a:pt x="12038" y="9421"/>
                  <a:pt x="12057" y="9421"/>
                  <a:pt x="12094" y="9411"/>
                </a:cubicBezTo>
                <a:cubicBezTo>
                  <a:pt x="12113" y="9401"/>
                  <a:pt x="12132" y="9391"/>
                  <a:pt x="12151" y="9391"/>
                </a:cubicBezTo>
                <a:cubicBezTo>
                  <a:pt x="12151" y="9401"/>
                  <a:pt x="12170" y="9401"/>
                  <a:pt x="12170" y="9411"/>
                </a:cubicBezTo>
                <a:cubicBezTo>
                  <a:pt x="12151" y="9411"/>
                  <a:pt x="12113" y="9411"/>
                  <a:pt x="12094" y="9421"/>
                </a:cubicBezTo>
                <a:cubicBezTo>
                  <a:pt x="12094" y="9441"/>
                  <a:pt x="12076" y="9452"/>
                  <a:pt x="12038" y="9452"/>
                </a:cubicBezTo>
                <a:cubicBezTo>
                  <a:pt x="12000" y="9462"/>
                  <a:pt x="11981" y="9482"/>
                  <a:pt x="11943" y="9492"/>
                </a:cubicBezTo>
                <a:cubicBezTo>
                  <a:pt x="11924" y="9502"/>
                  <a:pt x="11887" y="9502"/>
                  <a:pt x="11849" y="9512"/>
                </a:cubicBezTo>
                <a:cubicBezTo>
                  <a:pt x="11849" y="9441"/>
                  <a:pt x="11943" y="9441"/>
                  <a:pt x="12019" y="9431"/>
                </a:cubicBezTo>
                <a:close/>
                <a:moveTo>
                  <a:pt x="14400" y="13323"/>
                </a:moveTo>
                <a:cubicBezTo>
                  <a:pt x="14419" y="13323"/>
                  <a:pt x="14419" y="13334"/>
                  <a:pt x="14400" y="13323"/>
                </a:cubicBezTo>
                <a:cubicBezTo>
                  <a:pt x="14419" y="13334"/>
                  <a:pt x="14400" y="13334"/>
                  <a:pt x="14400" y="13334"/>
                </a:cubicBezTo>
                <a:cubicBezTo>
                  <a:pt x="14400" y="13334"/>
                  <a:pt x="14400" y="13334"/>
                  <a:pt x="14400" y="13323"/>
                </a:cubicBezTo>
                <a:cubicBezTo>
                  <a:pt x="14400" y="13323"/>
                  <a:pt x="14400" y="13323"/>
                  <a:pt x="14400" y="13323"/>
                </a:cubicBezTo>
                <a:close/>
                <a:moveTo>
                  <a:pt x="9487" y="12634"/>
                </a:moveTo>
                <a:cubicBezTo>
                  <a:pt x="9468" y="12634"/>
                  <a:pt x="9430" y="12644"/>
                  <a:pt x="9430" y="12644"/>
                </a:cubicBezTo>
                <a:cubicBezTo>
                  <a:pt x="9411" y="12624"/>
                  <a:pt x="9449" y="12624"/>
                  <a:pt x="9468" y="12624"/>
                </a:cubicBezTo>
                <a:cubicBezTo>
                  <a:pt x="9487" y="12604"/>
                  <a:pt x="9524" y="12594"/>
                  <a:pt x="9562" y="12614"/>
                </a:cubicBezTo>
                <a:cubicBezTo>
                  <a:pt x="9524" y="12624"/>
                  <a:pt x="9506" y="12624"/>
                  <a:pt x="9487" y="12634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956641-34A0-448C-B861-160A08B6494A}"/>
              </a:ext>
            </a:extLst>
          </p:cNvPr>
          <p:cNvGrpSpPr/>
          <p:nvPr/>
        </p:nvGrpSpPr>
        <p:grpSpPr>
          <a:xfrm>
            <a:off x="577309" y="335066"/>
            <a:ext cx="2953595" cy="2385557"/>
            <a:chOff x="2251984" y="375505"/>
            <a:chExt cx="2953595" cy="2385557"/>
          </a:xfrm>
        </p:grpSpPr>
        <p:sp>
          <p:nvSpPr>
            <p:cNvPr id="9" name="Google Shape;62;p7">
              <a:extLst>
                <a:ext uri="{FF2B5EF4-FFF2-40B4-BE49-F238E27FC236}">
                  <a16:creationId xmlns:a16="http://schemas.microsoft.com/office/drawing/2014/main" id="{AE830894-F52F-4F64-AADD-BEEAEEAF134F}"/>
                </a:ext>
              </a:extLst>
            </p:cNvPr>
            <p:cNvSpPr/>
            <p:nvPr/>
          </p:nvSpPr>
          <p:spPr>
            <a:xfrm rot="21019215">
              <a:off x="2251984" y="375505"/>
              <a:ext cx="2953595" cy="2385557"/>
            </a:xfrm>
            <a:custGeom>
              <a:avLst/>
              <a:gdLst/>
              <a:ahLst/>
              <a:cxnLst/>
              <a:rect l="l" t="t" r="r" b="b"/>
              <a:pathLst>
                <a:path w="21499" h="21527" extrusionOk="0">
                  <a:moveTo>
                    <a:pt x="9993" y="21519"/>
                  </a:moveTo>
                  <a:cubicBezTo>
                    <a:pt x="9559" y="21519"/>
                    <a:pt x="9055" y="21484"/>
                    <a:pt x="8551" y="21413"/>
                  </a:cubicBezTo>
                  <a:cubicBezTo>
                    <a:pt x="7052" y="21202"/>
                    <a:pt x="5596" y="20797"/>
                    <a:pt x="4218" y="20022"/>
                  </a:cubicBezTo>
                  <a:cubicBezTo>
                    <a:pt x="3557" y="19652"/>
                    <a:pt x="2925" y="19221"/>
                    <a:pt x="2357" y="18657"/>
                  </a:cubicBezTo>
                  <a:cubicBezTo>
                    <a:pt x="1355" y="17662"/>
                    <a:pt x="681" y="16385"/>
                    <a:pt x="290" y="14879"/>
                  </a:cubicBezTo>
                  <a:cubicBezTo>
                    <a:pt x="20" y="13832"/>
                    <a:pt x="-58" y="12757"/>
                    <a:pt x="41" y="11665"/>
                  </a:cubicBezTo>
                  <a:cubicBezTo>
                    <a:pt x="162" y="10318"/>
                    <a:pt x="489" y="9059"/>
                    <a:pt x="1029" y="7879"/>
                  </a:cubicBezTo>
                  <a:cubicBezTo>
                    <a:pt x="1427" y="7016"/>
                    <a:pt x="1902" y="6232"/>
                    <a:pt x="2442" y="5493"/>
                  </a:cubicBezTo>
                  <a:cubicBezTo>
                    <a:pt x="3323" y="4295"/>
                    <a:pt x="4353" y="3309"/>
                    <a:pt x="5475" y="2481"/>
                  </a:cubicBezTo>
                  <a:cubicBezTo>
                    <a:pt x="6796" y="1495"/>
                    <a:pt x="8196" y="746"/>
                    <a:pt x="9701" y="315"/>
                  </a:cubicBezTo>
                  <a:cubicBezTo>
                    <a:pt x="10305" y="139"/>
                    <a:pt x="10923" y="77"/>
                    <a:pt x="11541" y="24"/>
                  </a:cubicBezTo>
                  <a:cubicBezTo>
                    <a:pt x="12457" y="-46"/>
                    <a:pt x="13367" y="42"/>
                    <a:pt x="14276" y="218"/>
                  </a:cubicBezTo>
                  <a:cubicBezTo>
                    <a:pt x="14482" y="262"/>
                    <a:pt x="14688" y="324"/>
                    <a:pt x="14894" y="377"/>
                  </a:cubicBezTo>
                  <a:cubicBezTo>
                    <a:pt x="15000" y="403"/>
                    <a:pt x="15071" y="482"/>
                    <a:pt x="15128" y="588"/>
                  </a:cubicBezTo>
                  <a:cubicBezTo>
                    <a:pt x="15156" y="650"/>
                    <a:pt x="15156" y="702"/>
                    <a:pt x="15121" y="764"/>
                  </a:cubicBezTo>
                  <a:cubicBezTo>
                    <a:pt x="15085" y="817"/>
                    <a:pt x="15036" y="843"/>
                    <a:pt x="14986" y="808"/>
                  </a:cubicBezTo>
                  <a:cubicBezTo>
                    <a:pt x="14780" y="676"/>
                    <a:pt x="14553" y="667"/>
                    <a:pt x="14333" y="623"/>
                  </a:cubicBezTo>
                  <a:cubicBezTo>
                    <a:pt x="13473" y="421"/>
                    <a:pt x="12607" y="403"/>
                    <a:pt x="11740" y="465"/>
                  </a:cubicBezTo>
                  <a:cubicBezTo>
                    <a:pt x="11257" y="500"/>
                    <a:pt x="10774" y="535"/>
                    <a:pt x="10298" y="632"/>
                  </a:cubicBezTo>
                  <a:cubicBezTo>
                    <a:pt x="9595" y="782"/>
                    <a:pt x="8906" y="1019"/>
                    <a:pt x="8238" y="1328"/>
                  </a:cubicBezTo>
                  <a:cubicBezTo>
                    <a:pt x="7137" y="1847"/>
                    <a:pt x="6086" y="2490"/>
                    <a:pt x="5099" y="3300"/>
                  </a:cubicBezTo>
                  <a:cubicBezTo>
                    <a:pt x="3785" y="4366"/>
                    <a:pt x="2655" y="5669"/>
                    <a:pt x="1753" y="7271"/>
                  </a:cubicBezTo>
                  <a:cubicBezTo>
                    <a:pt x="1149" y="8337"/>
                    <a:pt x="730" y="9499"/>
                    <a:pt x="510" y="10776"/>
                  </a:cubicBezTo>
                  <a:cubicBezTo>
                    <a:pt x="162" y="12792"/>
                    <a:pt x="382" y="14694"/>
                    <a:pt x="1256" y="16464"/>
                  </a:cubicBezTo>
                  <a:cubicBezTo>
                    <a:pt x="1682" y="17327"/>
                    <a:pt x="2243" y="18041"/>
                    <a:pt x="2925" y="18604"/>
                  </a:cubicBezTo>
                  <a:cubicBezTo>
                    <a:pt x="4111" y="19582"/>
                    <a:pt x="5418" y="20189"/>
                    <a:pt x="6803" y="20568"/>
                  </a:cubicBezTo>
                  <a:cubicBezTo>
                    <a:pt x="7954" y="20885"/>
                    <a:pt x="9119" y="21034"/>
                    <a:pt x="10291" y="21026"/>
                  </a:cubicBezTo>
                  <a:cubicBezTo>
                    <a:pt x="11321" y="21017"/>
                    <a:pt x="12330" y="20814"/>
                    <a:pt x="13317" y="20462"/>
                  </a:cubicBezTo>
                  <a:cubicBezTo>
                    <a:pt x="14553" y="20022"/>
                    <a:pt x="15696" y="19335"/>
                    <a:pt x="16762" y="18454"/>
                  </a:cubicBezTo>
                  <a:cubicBezTo>
                    <a:pt x="17806" y="17592"/>
                    <a:pt x="18729" y="16561"/>
                    <a:pt x="19418" y="15240"/>
                  </a:cubicBezTo>
                  <a:cubicBezTo>
                    <a:pt x="19859" y="14386"/>
                    <a:pt x="20192" y="13462"/>
                    <a:pt x="20455" y="12502"/>
                  </a:cubicBezTo>
                  <a:cubicBezTo>
                    <a:pt x="20739" y="11436"/>
                    <a:pt x="20924" y="10345"/>
                    <a:pt x="20874" y="9217"/>
                  </a:cubicBezTo>
                  <a:cubicBezTo>
                    <a:pt x="20818" y="7976"/>
                    <a:pt x="20533" y="6831"/>
                    <a:pt x="19958" y="5801"/>
                  </a:cubicBezTo>
                  <a:cubicBezTo>
                    <a:pt x="19603" y="5167"/>
                    <a:pt x="19205" y="4595"/>
                    <a:pt x="18722" y="4110"/>
                  </a:cubicBezTo>
                  <a:cubicBezTo>
                    <a:pt x="18381" y="3767"/>
                    <a:pt x="18019" y="3450"/>
                    <a:pt x="17621" y="3203"/>
                  </a:cubicBezTo>
                  <a:cubicBezTo>
                    <a:pt x="17401" y="3071"/>
                    <a:pt x="17188" y="2930"/>
                    <a:pt x="16968" y="2789"/>
                  </a:cubicBezTo>
                  <a:cubicBezTo>
                    <a:pt x="16868" y="2728"/>
                    <a:pt x="16833" y="2622"/>
                    <a:pt x="16868" y="2516"/>
                  </a:cubicBezTo>
                  <a:cubicBezTo>
                    <a:pt x="16904" y="2411"/>
                    <a:pt x="16989" y="2367"/>
                    <a:pt x="17088" y="2411"/>
                  </a:cubicBezTo>
                  <a:cubicBezTo>
                    <a:pt x="17380" y="2552"/>
                    <a:pt x="17671" y="2675"/>
                    <a:pt x="17955" y="2851"/>
                  </a:cubicBezTo>
                  <a:cubicBezTo>
                    <a:pt x="18516" y="3194"/>
                    <a:pt x="19035" y="3626"/>
                    <a:pt x="19518" y="4137"/>
                  </a:cubicBezTo>
                  <a:cubicBezTo>
                    <a:pt x="20491" y="5176"/>
                    <a:pt x="21109" y="6479"/>
                    <a:pt x="21386" y="8020"/>
                  </a:cubicBezTo>
                  <a:cubicBezTo>
                    <a:pt x="21542" y="8874"/>
                    <a:pt x="21521" y="9737"/>
                    <a:pt x="21421" y="10609"/>
                  </a:cubicBezTo>
                  <a:cubicBezTo>
                    <a:pt x="21258" y="11965"/>
                    <a:pt x="20896" y="13242"/>
                    <a:pt x="20406" y="14474"/>
                  </a:cubicBezTo>
                  <a:cubicBezTo>
                    <a:pt x="19979" y="15540"/>
                    <a:pt x="19418" y="16500"/>
                    <a:pt x="18722" y="17327"/>
                  </a:cubicBezTo>
                  <a:cubicBezTo>
                    <a:pt x="17607" y="18657"/>
                    <a:pt x="16314" y="19643"/>
                    <a:pt x="14894" y="20392"/>
                  </a:cubicBezTo>
                  <a:cubicBezTo>
                    <a:pt x="14006" y="20858"/>
                    <a:pt x="13090" y="21167"/>
                    <a:pt x="12138" y="21360"/>
                  </a:cubicBezTo>
                  <a:cubicBezTo>
                    <a:pt x="11463" y="21475"/>
                    <a:pt x="10767" y="21554"/>
                    <a:pt x="9993" y="215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2A9D8F"/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713D57-ECAA-45E6-87F0-F6E797F6589B}"/>
                </a:ext>
              </a:extLst>
            </p:cNvPr>
            <p:cNvSpPr txBox="1"/>
            <p:nvPr/>
          </p:nvSpPr>
          <p:spPr>
            <a:xfrm>
              <a:off x="2543113" y="1077859"/>
              <a:ext cx="1885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Quyết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định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lựa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chọn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tham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lam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2C34A8-0A2D-4D72-BA63-EEB21CDF5A19}"/>
              </a:ext>
            </a:extLst>
          </p:cNvPr>
          <p:cNvGrpSpPr/>
          <p:nvPr/>
        </p:nvGrpSpPr>
        <p:grpSpPr>
          <a:xfrm>
            <a:off x="5870904" y="431271"/>
            <a:ext cx="3036029" cy="2509687"/>
            <a:chOff x="3989113" y="316089"/>
            <a:chExt cx="3036029" cy="2509687"/>
          </a:xfrm>
        </p:grpSpPr>
        <p:sp>
          <p:nvSpPr>
            <p:cNvPr id="8" name="Google Shape;61;p7">
              <a:extLst>
                <a:ext uri="{FF2B5EF4-FFF2-40B4-BE49-F238E27FC236}">
                  <a16:creationId xmlns:a16="http://schemas.microsoft.com/office/drawing/2014/main" id="{C497AE3D-7B99-48FC-A595-25B44315CB46}"/>
                </a:ext>
              </a:extLst>
            </p:cNvPr>
            <p:cNvSpPr/>
            <p:nvPr/>
          </p:nvSpPr>
          <p:spPr>
            <a:xfrm>
              <a:off x="3989113" y="316089"/>
              <a:ext cx="2924466" cy="2509687"/>
            </a:xfrm>
            <a:custGeom>
              <a:avLst/>
              <a:gdLst/>
              <a:ahLst/>
              <a:cxnLst/>
              <a:rect l="l" t="t" r="r" b="b"/>
              <a:pathLst>
                <a:path w="21480" h="21553" extrusionOk="0">
                  <a:moveTo>
                    <a:pt x="8201" y="21551"/>
                  </a:moveTo>
                  <a:cubicBezTo>
                    <a:pt x="7500" y="21568"/>
                    <a:pt x="6771" y="21491"/>
                    <a:pt x="6042" y="21355"/>
                  </a:cubicBezTo>
                  <a:cubicBezTo>
                    <a:pt x="5001" y="21167"/>
                    <a:pt x="4002" y="20817"/>
                    <a:pt x="3065" y="20220"/>
                  </a:cubicBezTo>
                  <a:cubicBezTo>
                    <a:pt x="2398" y="19801"/>
                    <a:pt x="1794" y="19281"/>
                    <a:pt x="1288" y="18590"/>
                  </a:cubicBezTo>
                  <a:cubicBezTo>
                    <a:pt x="767" y="17881"/>
                    <a:pt x="427" y="17070"/>
                    <a:pt x="233" y="16157"/>
                  </a:cubicBezTo>
                  <a:cubicBezTo>
                    <a:pt x="45" y="15278"/>
                    <a:pt x="-31" y="14382"/>
                    <a:pt x="11" y="13469"/>
                  </a:cubicBezTo>
                  <a:cubicBezTo>
                    <a:pt x="80" y="11643"/>
                    <a:pt x="538" y="9962"/>
                    <a:pt x="1302" y="8400"/>
                  </a:cubicBezTo>
                  <a:cubicBezTo>
                    <a:pt x="1732" y="7512"/>
                    <a:pt x="2266" y="6719"/>
                    <a:pt x="2863" y="5985"/>
                  </a:cubicBezTo>
                  <a:cubicBezTo>
                    <a:pt x="3398" y="5319"/>
                    <a:pt x="3953" y="4679"/>
                    <a:pt x="4564" y="4124"/>
                  </a:cubicBezTo>
                  <a:cubicBezTo>
                    <a:pt x="5216" y="3535"/>
                    <a:pt x="5883" y="2963"/>
                    <a:pt x="6598" y="2486"/>
                  </a:cubicBezTo>
                  <a:cubicBezTo>
                    <a:pt x="7389" y="1956"/>
                    <a:pt x="8194" y="1487"/>
                    <a:pt x="9041" y="1120"/>
                  </a:cubicBezTo>
                  <a:cubicBezTo>
                    <a:pt x="9901" y="753"/>
                    <a:pt x="10783" y="463"/>
                    <a:pt x="11685" y="284"/>
                  </a:cubicBezTo>
                  <a:cubicBezTo>
                    <a:pt x="12407" y="139"/>
                    <a:pt x="13129" y="45"/>
                    <a:pt x="13858" y="11"/>
                  </a:cubicBezTo>
                  <a:cubicBezTo>
                    <a:pt x="14670" y="-32"/>
                    <a:pt x="15468" y="53"/>
                    <a:pt x="16238" y="378"/>
                  </a:cubicBezTo>
                  <a:cubicBezTo>
                    <a:pt x="16579" y="523"/>
                    <a:pt x="16912" y="693"/>
                    <a:pt x="17203" y="958"/>
                  </a:cubicBezTo>
                  <a:cubicBezTo>
                    <a:pt x="17314" y="1060"/>
                    <a:pt x="17411" y="1171"/>
                    <a:pt x="17502" y="1291"/>
                  </a:cubicBezTo>
                  <a:cubicBezTo>
                    <a:pt x="17592" y="1419"/>
                    <a:pt x="17627" y="1572"/>
                    <a:pt x="17599" y="1743"/>
                  </a:cubicBezTo>
                  <a:cubicBezTo>
                    <a:pt x="17585" y="1820"/>
                    <a:pt x="17543" y="1863"/>
                    <a:pt x="17488" y="1871"/>
                  </a:cubicBezTo>
                  <a:cubicBezTo>
                    <a:pt x="17425" y="1880"/>
                    <a:pt x="17377" y="1846"/>
                    <a:pt x="17349" y="1777"/>
                  </a:cubicBezTo>
                  <a:cubicBezTo>
                    <a:pt x="17210" y="1436"/>
                    <a:pt x="16967" y="1231"/>
                    <a:pt x="16697" y="1077"/>
                  </a:cubicBezTo>
                  <a:cubicBezTo>
                    <a:pt x="16190" y="804"/>
                    <a:pt x="15669" y="608"/>
                    <a:pt x="15114" y="523"/>
                  </a:cubicBezTo>
                  <a:cubicBezTo>
                    <a:pt x="14677" y="454"/>
                    <a:pt x="14232" y="446"/>
                    <a:pt x="13788" y="472"/>
                  </a:cubicBezTo>
                  <a:cubicBezTo>
                    <a:pt x="13469" y="489"/>
                    <a:pt x="13150" y="514"/>
                    <a:pt x="12830" y="557"/>
                  </a:cubicBezTo>
                  <a:cubicBezTo>
                    <a:pt x="12338" y="617"/>
                    <a:pt x="11845" y="702"/>
                    <a:pt x="11359" y="821"/>
                  </a:cubicBezTo>
                  <a:cubicBezTo>
                    <a:pt x="10047" y="1146"/>
                    <a:pt x="8791" y="1675"/>
                    <a:pt x="7590" y="2392"/>
                  </a:cubicBezTo>
                  <a:cubicBezTo>
                    <a:pt x="6459" y="3066"/>
                    <a:pt x="5404" y="3894"/>
                    <a:pt x="4432" y="4858"/>
                  </a:cubicBezTo>
                  <a:cubicBezTo>
                    <a:pt x="3557" y="5737"/>
                    <a:pt x="2752" y="6710"/>
                    <a:pt x="2086" y="7837"/>
                  </a:cubicBezTo>
                  <a:cubicBezTo>
                    <a:pt x="1392" y="9006"/>
                    <a:pt x="913" y="10294"/>
                    <a:pt x="635" y="11702"/>
                  </a:cubicBezTo>
                  <a:cubicBezTo>
                    <a:pt x="469" y="12547"/>
                    <a:pt x="392" y="13409"/>
                    <a:pt x="427" y="14271"/>
                  </a:cubicBezTo>
                  <a:cubicBezTo>
                    <a:pt x="455" y="15133"/>
                    <a:pt x="580" y="15970"/>
                    <a:pt x="857" y="16772"/>
                  </a:cubicBezTo>
                  <a:cubicBezTo>
                    <a:pt x="1191" y="17745"/>
                    <a:pt x="1739" y="18504"/>
                    <a:pt x="2440" y="19110"/>
                  </a:cubicBezTo>
                  <a:cubicBezTo>
                    <a:pt x="3183" y="19750"/>
                    <a:pt x="4002" y="20177"/>
                    <a:pt x="4876" y="20467"/>
                  </a:cubicBezTo>
                  <a:cubicBezTo>
                    <a:pt x="5473" y="20663"/>
                    <a:pt x="6077" y="20774"/>
                    <a:pt x="6688" y="20860"/>
                  </a:cubicBezTo>
                  <a:cubicBezTo>
                    <a:pt x="7243" y="20936"/>
                    <a:pt x="7805" y="20954"/>
                    <a:pt x="8361" y="20954"/>
                  </a:cubicBezTo>
                  <a:cubicBezTo>
                    <a:pt x="9013" y="20945"/>
                    <a:pt x="9658" y="20885"/>
                    <a:pt x="10304" y="20766"/>
                  </a:cubicBezTo>
                  <a:cubicBezTo>
                    <a:pt x="11442" y="20561"/>
                    <a:pt x="12553" y="20237"/>
                    <a:pt x="13629" y="19742"/>
                  </a:cubicBezTo>
                  <a:cubicBezTo>
                    <a:pt x="14614" y="19289"/>
                    <a:pt x="15572" y="18760"/>
                    <a:pt x="16447" y="18035"/>
                  </a:cubicBezTo>
                  <a:cubicBezTo>
                    <a:pt x="17467" y="17190"/>
                    <a:pt x="18376" y="16183"/>
                    <a:pt x="19098" y="14963"/>
                  </a:cubicBezTo>
                  <a:cubicBezTo>
                    <a:pt x="19674" y="13998"/>
                    <a:pt x="20195" y="12991"/>
                    <a:pt x="20514" y="11848"/>
                  </a:cubicBezTo>
                  <a:cubicBezTo>
                    <a:pt x="20639" y="11387"/>
                    <a:pt x="20722" y="10917"/>
                    <a:pt x="20771" y="10439"/>
                  </a:cubicBezTo>
                  <a:cubicBezTo>
                    <a:pt x="20854" y="9535"/>
                    <a:pt x="20729" y="8673"/>
                    <a:pt x="20479" y="7819"/>
                  </a:cubicBezTo>
                  <a:cubicBezTo>
                    <a:pt x="20327" y="7307"/>
                    <a:pt x="20084" y="6864"/>
                    <a:pt x="19806" y="6437"/>
                  </a:cubicBezTo>
                  <a:cubicBezTo>
                    <a:pt x="19744" y="6343"/>
                    <a:pt x="19688" y="6232"/>
                    <a:pt x="19626" y="6138"/>
                  </a:cubicBezTo>
                  <a:cubicBezTo>
                    <a:pt x="19591" y="6078"/>
                    <a:pt x="19570" y="6010"/>
                    <a:pt x="19619" y="5959"/>
                  </a:cubicBezTo>
                  <a:cubicBezTo>
                    <a:pt x="19674" y="5899"/>
                    <a:pt x="19723" y="5933"/>
                    <a:pt x="19764" y="5985"/>
                  </a:cubicBezTo>
                  <a:cubicBezTo>
                    <a:pt x="20021" y="6309"/>
                    <a:pt x="20285" y="6616"/>
                    <a:pt x="20493" y="6992"/>
                  </a:cubicBezTo>
                  <a:cubicBezTo>
                    <a:pt x="20507" y="7017"/>
                    <a:pt x="20528" y="7043"/>
                    <a:pt x="20542" y="7068"/>
                  </a:cubicBezTo>
                  <a:cubicBezTo>
                    <a:pt x="21048" y="7674"/>
                    <a:pt x="21319" y="8425"/>
                    <a:pt x="21430" y="9270"/>
                  </a:cubicBezTo>
                  <a:cubicBezTo>
                    <a:pt x="21569" y="10303"/>
                    <a:pt x="21402" y="11293"/>
                    <a:pt x="21104" y="12257"/>
                  </a:cubicBezTo>
                  <a:cubicBezTo>
                    <a:pt x="20896" y="12923"/>
                    <a:pt x="20604" y="13529"/>
                    <a:pt x="20299" y="14135"/>
                  </a:cubicBezTo>
                  <a:cubicBezTo>
                    <a:pt x="19653" y="15415"/>
                    <a:pt x="18869" y="16533"/>
                    <a:pt x="17939" y="17506"/>
                  </a:cubicBezTo>
                  <a:cubicBezTo>
                    <a:pt x="17168" y="18316"/>
                    <a:pt x="16315" y="18982"/>
                    <a:pt x="15406" y="19511"/>
                  </a:cubicBezTo>
                  <a:cubicBezTo>
                    <a:pt x="14413" y="20092"/>
                    <a:pt x="13386" y="20561"/>
                    <a:pt x="12310" y="20894"/>
                  </a:cubicBezTo>
                  <a:cubicBezTo>
                    <a:pt x="11685" y="21082"/>
                    <a:pt x="11061" y="21235"/>
                    <a:pt x="10422" y="21346"/>
                  </a:cubicBezTo>
                  <a:cubicBezTo>
                    <a:pt x="9929" y="21440"/>
                    <a:pt x="9429" y="21491"/>
                    <a:pt x="8930" y="21517"/>
                  </a:cubicBezTo>
                  <a:cubicBezTo>
                    <a:pt x="8714" y="21542"/>
                    <a:pt x="8479" y="21559"/>
                    <a:pt x="8201" y="215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264653"/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0FD863-A5A8-4E6A-A434-41F3E667B92F}"/>
                </a:ext>
              </a:extLst>
            </p:cNvPr>
            <p:cNvSpPr txBox="1"/>
            <p:nvPr/>
          </p:nvSpPr>
          <p:spPr>
            <a:xfrm>
              <a:off x="5131417" y="1152784"/>
              <a:ext cx="18937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Cấu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trúc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con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tối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ưu</a:t>
              </a:r>
              <a:endParaRPr 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59389FE2-8D8A-4B21-B415-A54A6F872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634785" y="1899577"/>
            <a:ext cx="1771270" cy="1344346"/>
          </a:xfrm>
          <a:prstGeom prst="rect">
            <a:avLst/>
          </a:prstGeom>
        </p:spPr>
      </p:pic>
      <p:pic>
        <p:nvPicPr>
          <p:cNvPr id="18" name="Graphic 17" descr="Line arrow Rotate left">
            <a:extLst>
              <a:ext uri="{FF2B5EF4-FFF2-40B4-BE49-F238E27FC236}">
                <a16:creationId xmlns:a16="http://schemas.microsoft.com/office/drawing/2014/main" id="{FB09A34A-F4AF-44F2-8A43-8A2288084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372305" y="1804568"/>
            <a:ext cx="2861716" cy="1696776"/>
          </a:xfrm>
          <a:prstGeom prst="rect">
            <a:avLst/>
          </a:prstGeom>
        </p:spPr>
      </p:pic>
      <p:pic>
        <p:nvPicPr>
          <p:cNvPr id="22" name="Graphic 21" descr="Line arrow Rotate left">
            <a:extLst>
              <a:ext uri="{FF2B5EF4-FFF2-40B4-BE49-F238E27FC236}">
                <a16:creationId xmlns:a16="http://schemas.microsoft.com/office/drawing/2014/main" id="{46E425E4-60E1-410A-B402-861D25D9AC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5742132" y="2038029"/>
            <a:ext cx="3047614" cy="143330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560D21F-E839-40AB-8607-01A4AA1BEE23}"/>
              </a:ext>
            </a:extLst>
          </p:cNvPr>
          <p:cNvGrpSpPr/>
          <p:nvPr/>
        </p:nvGrpSpPr>
        <p:grpSpPr>
          <a:xfrm>
            <a:off x="1966349" y="2998224"/>
            <a:ext cx="5133793" cy="1067417"/>
            <a:chOff x="1966349" y="2998224"/>
            <a:chExt cx="5133793" cy="10674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4DFFD9-8602-4B30-8FE2-9E09CFC7745A}"/>
                </a:ext>
              </a:extLst>
            </p:cNvPr>
            <p:cNvSpPr txBox="1"/>
            <p:nvPr/>
          </p:nvSpPr>
          <p:spPr>
            <a:xfrm>
              <a:off x="2560188" y="3542421"/>
              <a:ext cx="40236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THUẬT TOÁN THAM LAM</a:t>
              </a:r>
            </a:p>
          </p:txBody>
        </p:sp>
        <p:pic>
          <p:nvPicPr>
            <p:cNvPr id="23" name="Graphic 22" descr="Closed quotation mark">
              <a:extLst>
                <a:ext uri="{FF2B5EF4-FFF2-40B4-BE49-F238E27FC236}">
                  <a16:creationId xmlns:a16="http://schemas.microsoft.com/office/drawing/2014/main" id="{B5CF0AB7-3628-4CE1-88C2-9AF21CA30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1966349" y="3020565"/>
              <a:ext cx="784578" cy="914400"/>
            </a:xfrm>
            <a:prstGeom prst="rect">
              <a:avLst/>
            </a:prstGeom>
          </p:spPr>
        </p:pic>
        <p:pic>
          <p:nvPicPr>
            <p:cNvPr id="24" name="Graphic 23" descr="Closed quotation mark">
              <a:extLst>
                <a:ext uri="{FF2B5EF4-FFF2-40B4-BE49-F238E27FC236}">
                  <a16:creationId xmlns:a16="http://schemas.microsoft.com/office/drawing/2014/main" id="{8B5C0E33-3C9F-4A26-A8FC-2576D3D5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89913" y="2998224"/>
              <a:ext cx="810229" cy="91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9E15457-5945-4183-8AFD-B4074D5F9F99}"/>
              </a:ext>
            </a:extLst>
          </p:cNvPr>
          <p:cNvSpPr txBox="1"/>
          <p:nvPr/>
        </p:nvSpPr>
        <p:spPr>
          <a:xfrm>
            <a:off x="237067" y="1320800"/>
            <a:ext cx="968485" cy="496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-0.21181 -0.016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-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58025E-6 L 0.19063 0.0145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31" y="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CBC2BAD-A1F5-4BE2-B288-AEAD140E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45" y="385585"/>
            <a:ext cx="4836055" cy="3793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482944-A1D5-4A87-882B-CFB01F180ED6}"/>
              </a:ext>
            </a:extLst>
          </p:cNvPr>
          <p:cNvSpPr txBox="1"/>
          <p:nvPr/>
        </p:nvSpPr>
        <p:spPr>
          <a:xfrm>
            <a:off x="203199" y="2048530"/>
            <a:ext cx="34431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US" sz="2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F9968-2E2D-42B6-9F98-7D6BF3176E02}"/>
              </a:ext>
            </a:extLst>
          </p:cNvPr>
          <p:cNvSpPr txBox="1"/>
          <p:nvPr/>
        </p:nvSpPr>
        <p:spPr>
          <a:xfrm>
            <a:off x="203199" y="147058"/>
            <a:ext cx="43688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AE8008-2DDE-4525-B5F1-FFB1FD955DDE}"/>
              </a:ext>
            </a:extLst>
          </p:cNvPr>
          <p:cNvGrpSpPr/>
          <p:nvPr/>
        </p:nvGrpSpPr>
        <p:grpSpPr>
          <a:xfrm>
            <a:off x="225778" y="2794568"/>
            <a:ext cx="3601155" cy="1038579"/>
            <a:chOff x="304800" y="2652887"/>
            <a:chExt cx="3601155" cy="103857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5B6AF5-00F4-4346-8486-0916526B60F9}"/>
                </a:ext>
              </a:extLst>
            </p:cNvPr>
            <p:cNvSpPr/>
            <p:nvPr/>
          </p:nvSpPr>
          <p:spPr>
            <a:xfrm>
              <a:off x="304800" y="3172177"/>
              <a:ext cx="519289" cy="519289"/>
            </a:xfrm>
            <a:prstGeom prst="ellips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657A28-5A41-4B78-87C4-D69B8837CC4B}"/>
                </a:ext>
              </a:extLst>
            </p:cNvPr>
            <p:cNvSpPr/>
            <p:nvPr/>
          </p:nvSpPr>
          <p:spPr>
            <a:xfrm>
              <a:off x="1896532" y="2652887"/>
              <a:ext cx="519289" cy="519289"/>
            </a:xfrm>
            <a:prstGeom prst="ellips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97EB52-85DF-4FD2-8DE5-69B9954B4D13}"/>
                </a:ext>
              </a:extLst>
            </p:cNvPr>
            <p:cNvSpPr/>
            <p:nvPr/>
          </p:nvSpPr>
          <p:spPr>
            <a:xfrm>
              <a:off x="3386666" y="3172176"/>
              <a:ext cx="519289" cy="519289"/>
            </a:xfrm>
            <a:prstGeom prst="ellips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C8CEFD-046D-471E-8D96-1BC6E5A78AF2}"/>
                </a:ext>
              </a:extLst>
            </p:cNvPr>
            <p:cNvCxnSpPr>
              <a:cxnSpLocks/>
              <a:stCxn id="12" idx="7"/>
              <a:endCxn id="21" idx="2"/>
            </p:cNvCxnSpPr>
            <p:nvPr/>
          </p:nvCxnSpPr>
          <p:spPr>
            <a:xfrm flipV="1">
              <a:off x="748041" y="2912532"/>
              <a:ext cx="1148491" cy="3356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8E78188-BC24-4127-AF34-DDF8203079F6}"/>
                </a:ext>
              </a:extLst>
            </p:cNvPr>
            <p:cNvCxnSpPr>
              <a:cxnSpLocks/>
              <a:stCxn id="21" idx="6"/>
              <a:endCxn id="22" idx="1"/>
            </p:cNvCxnSpPr>
            <p:nvPr/>
          </p:nvCxnSpPr>
          <p:spPr>
            <a:xfrm>
              <a:off x="2415821" y="2912532"/>
              <a:ext cx="1046893" cy="3356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2BF9EDC-8D88-4CE6-8CB2-7E73A377F5B6}"/>
              </a:ext>
            </a:extLst>
          </p:cNvPr>
          <p:cNvSpPr txBox="1"/>
          <p:nvPr/>
        </p:nvSpPr>
        <p:spPr>
          <a:xfrm>
            <a:off x="304800" y="756356"/>
            <a:ext cx="3443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nó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FA6F21-1073-4F8A-8D36-8C72EB705919}"/>
              </a:ext>
            </a:extLst>
          </p:cNvPr>
          <p:cNvSpPr txBox="1"/>
          <p:nvPr/>
        </p:nvSpPr>
        <p:spPr>
          <a:xfrm>
            <a:off x="5249333" y="4179239"/>
            <a:ext cx="3680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Dijkstra's algorithm to find the shortest path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1000653" y="1943344"/>
            <a:ext cx="7011464" cy="20209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D</a:t>
            </a:r>
            <a:r>
              <a:rPr lang="en" sz="6000" dirty="0">
                <a:solidFill>
                  <a:srgbClr val="264653"/>
                </a:solidFill>
              </a:rPr>
              <a:t>ẠNG THUẬT TOÁN PHỔ QUÁT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9037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BB4E3-838F-4A6D-8501-9CFC7EB711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A4E5E91B-492A-46B2-9862-229706C3BC7B}"/>
              </a:ext>
            </a:extLst>
          </p:cNvPr>
          <p:cNvSpPr/>
          <p:nvPr/>
        </p:nvSpPr>
        <p:spPr>
          <a:xfrm>
            <a:off x="1372565" y="1349082"/>
            <a:ext cx="6645048" cy="2161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92" y="21600"/>
                </a:moveTo>
                <a:cubicBezTo>
                  <a:pt x="15802" y="21600"/>
                  <a:pt x="15435" y="21012"/>
                  <a:pt x="15212" y="20008"/>
                </a:cubicBezTo>
                <a:lnTo>
                  <a:pt x="11740" y="4384"/>
                </a:lnTo>
                <a:cubicBezTo>
                  <a:pt x="11525" y="3429"/>
                  <a:pt x="11182" y="2865"/>
                  <a:pt x="10800" y="2865"/>
                </a:cubicBezTo>
                <a:cubicBezTo>
                  <a:pt x="10418" y="2865"/>
                  <a:pt x="10075" y="3429"/>
                  <a:pt x="9860" y="4384"/>
                </a:cubicBezTo>
                <a:lnTo>
                  <a:pt x="6388" y="20008"/>
                </a:lnTo>
                <a:cubicBezTo>
                  <a:pt x="6165" y="21012"/>
                  <a:pt x="5806" y="21600"/>
                  <a:pt x="5408" y="21600"/>
                </a:cubicBezTo>
                <a:cubicBezTo>
                  <a:pt x="5018" y="21600"/>
                  <a:pt x="4651" y="21012"/>
                  <a:pt x="4428" y="20008"/>
                </a:cubicBezTo>
                <a:lnTo>
                  <a:pt x="0" y="73"/>
                </a:lnTo>
                <a:lnTo>
                  <a:pt x="40" y="0"/>
                </a:lnTo>
                <a:lnTo>
                  <a:pt x="4468" y="19935"/>
                </a:lnTo>
                <a:cubicBezTo>
                  <a:pt x="4683" y="20890"/>
                  <a:pt x="5026" y="21453"/>
                  <a:pt x="5408" y="21453"/>
                </a:cubicBezTo>
                <a:cubicBezTo>
                  <a:pt x="5790" y="21453"/>
                  <a:pt x="6133" y="20890"/>
                  <a:pt x="6348" y="19935"/>
                </a:cubicBezTo>
                <a:lnTo>
                  <a:pt x="9820" y="4310"/>
                </a:lnTo>
                <a:cubicBezTo>
                  <a:pt x="10043" y="3306"/>
                  <a:pt x="10402" y="2718"/>
                  <a:pt x="10800" y="2718"/>
                </a:cubicBezTo>
                <a:cubicBezTo>
                  <a:pt x="11190" y="2718"/>
                  <a:pt x="11557" y="3306"/>
                  <a:pt x="11780" y="4310"/>
                </a:cubicBezTo>
                <a:lnTo>
                  <a:pt x="15252" y="19935"/>
                </a:lnTo>
                <a:cubicBezTo>
                  <a:pt x="15467" y="20890"/>
                  <a:pt x="15810" y="21453"/>
                  <a:pt x="16192" y="21453"/>
                </a:cubicBezTo>
                <a:cubicBezTo>
                  <a:pt x="16574" y="21453"/>
                  <a:pt x="16917" y="20890"/>
                  <a:pt x="17132" y="19935"/>
                </a:cubicBezTo>
                <a:lnTo>
                  <a:pt x="21560" y="0"/>
                </a:lnTo>
                <a:lnTo>
                  <a:pt x="21600" y="73"/>
                </a:lnTo>
                <a:lnTo>
                  <a:pt x="17172" y="20008"/>
                </a:lnTo>
                <a:cubicBezTo>
                  <a:pt x="16949" y="21012"/>
                  <a:pt x="16582" y="21600"/>
                  <a:pt x="16192" y="2160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73D90D8C-342F-4D69-B9F8-C916099A277F}"/>
              </a:ext>
            </a:extLst>
          </p:cNvPr>
          <p:cNvSpPr/>
          <p:nvPr/>
        </p:nvSpPr>
        <p:spPr>
          <a:xfrm>
            <a:off x="563988" y="3456287"/>
            <a:ext cx="1651461" cy="656662"/>
          </a:xfrm>
          <a:prstGeom prst="roundRect">
            <a:avLst>
              <a:gd name="adj" fmla="val 50000"/>
            </a:avLst>
          </a:prstGeom>
          <a:solidFill>
            <a:srgbClr val="26465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Candidate set</a:t>
            </a:r>
            <a:endParaRPr lang="en-US" sz="2000" i="1" cap="all" noProof="1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8734D309-A481-40D6-8A83-FF6E09021104}"/>
              </a:ext>
            </a:extLst>
          </p:cNvPr>
          <p:cNvSpPr/>
          <p:nvPr/>
        </p:nvSpPr>
        <p:spPr>
          <a:xfrm>
            <a:off x="2720198" y="3456289"/>
            <a:ext cx="656666" cy="656660"/>
          </a:xfrm>
          <a:prstGeom prst="ellipse">
            <a:avLst/>
          </a:prstGeom>
          <a:solidFill>
            <a:srgbClr val="2A9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B7629F8E-8541-410A-9D51-BDD9589C9AF9}"/>
              </a:ext>
            </a:extLst>
          </p:cNvPr>
          <p:cNvSpPr/>
          <p:nvPr/>
        </p:nvSpPr>
        <p:spPr>
          <a:xfrm>
            <a:off x="3871811" y="3456287"/>
            <a:ext cx="1651461" cy="656662"/>
          </a:xfrm>
          <a:prstGeom prst="roundRect">
            <a:avLst>
              <a:gd name="adj" fmla="val 50000"/>
            </a:avLst>
          </a:prstGeom>
          <a:solidFill>
            <a:srgbClr val="E9C46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i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Feasibility function</a:t>
            </a:r>
            <a:endParaRPr lang="en-US" sz="2000" b="1" cap="all" noProof="1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ircle">
            <a:extLst>
              <a:ext uri="{FF2B5EF4-FFF2-40B4-BE49-F238E27FC236}">
                <a16:creationId xmlns:a16="http://schemas.microsoft.com/office/drawing/2014/main" id="{FBA45C76-F6A0-4745-816D-DE74BBBEEBC2}"/>
              </a:ext>
            </a:extLst>
          </p:cNvPr>
          <p:cNvSpPr/>
          <p:nvPr/>
        </p:nvSpPr>
        <p:spPr>
          <a:xfrm>
            <a:off x="6028021" y="3456289"/>
            <a:ext cx="656666" cy="656660"/>
          </a:xfrm>
          <a:prstGeom prst="ellipse">
            <a:avLst/>
          </a:prstGeom>
          <a:solidFill>
            <a:srgbClr val="F4A26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1D113A3-4889-4881-936A-3B99EB1BA3F6}"/>
              </a:ext>
            </a:extLst>
          </p:cNvPr>
          <p:cNvSpPr/>
          <p:nvPr/>
        </p:nvSpPr>
        <p:spPr>
          <a:xfrm>
            <a:off x="7179633" y="3456287"/>
            <a:ext cx="1651492" cy="656662"/>
          </a:xfrm>
          <a:prstGeom prst="roundRect">
            <a:avLst>
              <a:gd name="adj" fmla="val 50000"/>
            </a:avLst>
          </a:prstGeom>
          <a:solidFill>
            <a:srgbClr val="E76F5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function</a:t>
            </a:r>
            <a:endParaRPr lang="en-US" sz="2000" b="1" cap="all" noProof="1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2E35D13D-B664-44D9-8810-C5B1E9B3BC75}"/>
              </a:ext>
            </a:extLst>
          </p:cNvPr>
          <p:cNvSpPr/>
          <p:nvPr/>
        </p:nvSpPr>
        <p:spPr>
          <a:xfrm>
            <a:off x="1054036" y="1030553"/>
            <a:ext cx="656666" cy="656660"/>
          </a:xfrm>
          <a:prstGeom prst="ellipse">
            <a:avLst/>
          </a:prstGeom>
          <a:solidFill>
            <a:srgbClr val="26465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8B5F0AAC-F23E-4CF5-A40A-4BD20EDC7D25}"/>
              </a:ext>
            </a:extLst>
          </p:cNvPr>
          <p:cNvSpPr/>
          <p:nvPr/>
        </p:nvSpPr>
        <p:spPr>
          <a:xfrm>
            <a:off x="2205648" y="1030551"/>
            <a:ext cx="1651461" cy="656662"/>
          </a:xfrm>
          <a:prstGeom prst="roundRect">
            <a:avLst>
              <a:gd name="adj" fmla="val 50000"/>
            </a:avLst>
          </a:prstGeom>
          <a:solidFill>
            <a:srgbClr val="2A9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Selection function</a:t>
            </a:r>
            <a:endParaRPr lang="en-US" sz="2000" b="1" cap="all" noProof="1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ircle">
            <a:extLst>
              <a:ext uri="{FF2B5EF4-FFF2-40B4-BE49-F238E27FC236}">
                <a16:creationId xmlns:a16="http://schemas.microsoft.com/office/drawing/2014/main" id="{DDFB738F-400D-4A99-B23C-F0B907225F0D}"/>
              </a:ext>
            </a:extLst>
          </p:cNvPr>
          <p:cNvSpPr/>
          <p:nvPr/>
        </p:nvSpPr>
        <p:spPr>
          <a:xfrm>
            <a:off x="4361859" y="1030553"/>
            <a:ext cx="656666" cy="656660"/>
          </a:xfrm>
          <a:prstGeom prst="ellipse">
            <a:avLst/>
          </a:prstGeom>
          <a:solidFill>
            <a:srgbClr val="E9C46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1B74A7A-20ED-420D-9EE2-E7EBCA6EF19F}"/>
              </a:ext>
            </a:extLst>
          </p:cNvPr>
          <p:cNvSpPr/>
          <p:nvPr/>
        </p:nvSpPr>
        <p:spPr>
          <a:xfrm>
            <a:off x="5513469" y="1030551"/>
            <a:ext cx="1651465" cy="656662"/>
          </a:xfrm>
          <a:prstGeom prst="roundRect">
            <a:avLst>
              <a:gd name="adj" fmla="val 50000"/>
            </a:avLst>
          </a:prstGeom>
          <a:solidFill>
            <a:srgbClr val="F4A26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 function</a:t>
            </a:r>
            <a:endParaRPr lang="en-US" sz="2000" b="1" cap="all" noProof="1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ircle">
            <a:extLst>
              <a:ext uri="{FF2B5EF4-FFF2-40B4-BE49-F238E27FC236}">
                <a16:creationId xmlns:a16="http://schemas.microsoft.com/office/drawing/2014/main" id="{CBCE24C2-279B-4C5D-B43C-130928651EB9}"/>
              </a:ext>
            </a:extLst>
          </p:cNvPr>
          <p:cNvSpPr/>
          <p:nvPr/>
        </p:nvSpPr>
        <p:spPr>
          <a:xfrm>
            <a:off x="7669681" y="1030553"/>
            <a:ext cx="656666" cy="656660"/>
          </a:xfrm>
          <a:prstGeom prst="ellipse">
            <a:avLst/>
          </a:prstGeom>
          <a:solidFill>
            <a:srgbClr val="E76F5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CCFD66-EC36-4CEB-AD17-4B280FABE646}"/>
              </a:ext>
            </a:extLst>
          </p:cNvPr>
          <p:cNvSpPr txBox="1"/>
          <p:nvPr/>
        </p:nvSpPr>
        <p:spPr>
          <a:xfrm>
            <a:off x="1682096" y="73438"/>
            <a:ext cx="57798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 PHẦN </a:t>
            </a:r>
            <a:r>
              <a:rPr lang="en-US" sz="3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3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THAM LAM</a:t>
            </a:r>
          </a:p>
        </p:txBody>
      </p:sp>
      <p:sp>
        <p:nvSpPr>
          <p:cNvPr id="24" name="Flowchart: Merge 23">
            <a:extLst>
              <a:ext uri="{FF2B5EF4-FFF2-40B4-BE49-F238E27FC236}">
                <a16:creationId xmlns:a16="http://schemas.microsoft.com/office/drawing/2014/main" id="{5F54BDD0-EAAE-4FE1-AEB2-4005863CF5EC}"/>
              </a:ext>
            </a:extLst>
          </p:cNvPr>
          <p:cNvSpPr/>
          <p:nvPr/>
        </p:nvSpPr>
        <p:spPr>
          <a:xfrm>
            <a:off x="1278751" y="1818997"/>
            <a:ext cx="3524442" cy="2384339"/>
          </a:xfrm>
          <a:prstGeom prst="flowChartMerg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đưa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Flowchart: Merge 24">
            <a:extLst>
              <a:ext uri="{FF2B5EF4-FFF2-40B4-BE49-F238E27FC236}">
                <a16:creationId xmlns:a16="http://schemas.microsoft.com/office/drawing/2014/main" id="{A6743A24-2A75-43DB-AC92-15131D778B81}"/>
              </a:ext>
            </a:extLst>
          </p:cNvPr>
          <p:cNvSpPr/>
          <p:nvPr/>
        </p:nvSpPr>
        <p:spPr>
          <a:xfrm>
            <a:off x="4776102" y="1871572"/>
            <a:ext cx="3241511" cy="2384339"/>
          </a:xfrm>
          <a:prstGeom prst="flowChartMerg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maximzed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pPr algn="ctr"/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Minimzed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41EFC3-35CD-4937-A8F4-411B9297D2E7}"/>
              </a:ext>
            </a:extLst>
          </p:cNvPr>
          <p:cNvSpPr txBox="1"/>
          <p:nvPr/>
        </p:nvSpPr>
        <p:spPr>
          <a:xfrm>
            <a:off x="3484599" y="1961538"/>
            <a:ext cx="25090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góp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hay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D69B23-83EF-4A86-A2F4-941CE647EED6}"/>
              </a:ext>
            </a:extLst>
          </p:cNvPr>
          <p:cNvSpPr txBox="1"/>
          <p:nvPr/>
        </p:nvSpPr>
        <p:spPr>
          <a:xfrm>
            <a:off x="516474" y="1961538"/>
            <a:ext cx="16514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9604D7-75B7-4258-9D9B-AD8FCB89028A}"/>
              </a:ext>
            </a:extLst>
          </p:cNvPr>
          <p:cNvSpPr txBox="1"/>
          <p:nvPr/>
        </p:nvSpPr>
        <p:spPr>
          <a:xfrm>
            <a:off x="7354879" y="1964263"/>
            <a:ext cx="18119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nào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chỉnh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" name="Graphic 34" descr="Social network">
            <a:extLst>
              <a:ext uri="{FF2B5EF4-FFF2-40B4-BE49-F238E27FC236}">
                <a16:creationId xmlns:a16="http://schemas.microsoft.com/office/drawing/2014/main" id="{BE59B432-E7F5-4400-9CB6-B455CCF1D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831" y="1020749"/>
            <a:ext cx="656666" cy="656666"/>
          </a:xfrm>
          <a:prstGeom prst="rect">
            <a:avLst/>
          </a:prstGeom>
        </p:spPr>
      </p:pic>
      <p:pic>
        <p:nvPicPr>
          <p:cNvPr id="37" name="Graphic 36" descr="Target Audience">
            <a:extLst>
              <a:ext uri="{FF2B5EF4-FFF2-40B4-BE49-F238E27FC236}">
                <a16:creationId xmlns:a16="http://schemas.microsoft.com/office/drawing/2014/main" id="{3235293C-8555-4201-B0F9-CED331C9F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1429" y="3510192"/>
            <a:ext cx="573740" cy="573740"/>
          </a:xfrm>
          <a:prstGeom prst="rect">
            <a:avLst/>
          </a:prstGeom>
        </p:spPr>
      </p:pic>
      <p:pic>
        <p:nvPicPr>
          <p:cNvPr id="39" name="Graphic 38" descr="Research">
            <a:extLst>
              <a:ext uri="{FF2B5EF4-FFF2-40B4-BE49-F238E27FC236}">
                <a16:creationId xmlns:a16="http://schemas.microsoft.com/office/drawing/2014/main" id="{E375CC3D-F89E-4EA1-A606-4950E4635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1442" y="1083840"/>
            <a:ext cx="544173" cy="544173"/>
          </a:xfrm>
          <a:prstGeom prst="rect">
            <a:avLst/>
          </a:prstGeom>
        </p:spPr>
      </p:pic>
      <p:pic>
        <p:nvPicPr>
          <p:cNvPr id="41" name="Graphic 40" descr="Target">
            <a:extLst>
              <a:ext uri="{FF2B5EF4-FFF2-40B4-BE49-F238E27FC236}">
                <a16:creationId xmlns:a16="http://schemas.microsoft.com/office/drawing/2014/main" id="{663617C0-20C5-4DB6-B8F1-98E7DE8EF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8021" y="3456287"/>
            <a:ext cx="656666" cy="656666"/>
          </a:xfrm>
          <a:prstGeom prst="rect">
            <a:avLst/>
          </a:prstGeom>
        </p:spPr>
      </p:pic>
      <p:pic>
        <p:nvPicPr>
          <p:cNvPr id="45" name="Graphic 44" descr="Firecracker">
            <a:extLst>
              <a:ext uri="{FF2B5EF4-FFF2-40B4-BE49-F238E27FC236}">
                <a16:creationId xmlns:a16="http://schemas.microsoft.com/office/drawing/2014/main" id="{599E4F09-373C-440E-99C4-C3543C84F2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3240" y="1095570"/>
            <a:ext cx="581845" cy="58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0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19C78E-356D-4827-ABAF-9CAD950F74A9}"/>
              </a:ext>
            </a:extLst>
          </p:cNvPr>
          <p:cNvSpPr/>
          <p:nvPr/>
        </p:nvSpPr>
        <p:spPr>
          <a:xfrm>
            <a:off x="0" y="0"/>
            <a:ext cx="4610100" cy="5143500"/>
          </a:xfrm>
          <a:prstGeom prst="rect">
            <a:avLst/>
          </a:prstGeom>
          <a:solidFill>
            <a:srgbClr val="282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E4640-53B7-45EA-8210-F96080FD0447}"/>
              </a:ext>
            </a:extLst>
          </p:cNvPr>
          <p:cNvSpPr txBox="1"/>
          <p:nvPr/>
        </p:nvSpPr>
        <p:spPr>
          <a:xfrm>
            <a:off x="123585" y="25271"/>
            <a:ext cx="4571575" cy="49167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rgbClr val="6272A4"/>
                </a:solidFill>
                <a:latin typeface="Consolas" panose="020B0609020204030204" pitchFamily="49" charset="0"/>
              </a:rPr>
              <a:t>// n defines the input </a:t>
            </a:r>
            <a:r>
              <a:rPr lang="en-US" sz="1650" i="1" dirty="0">
                <a:solidFill>
                  <a:srgbClr val="6272A4"/>
                </a:solidFill>
                <a:latin typeface="Consolas" panose="020B0609020204030204" pitchFamily="49" charset="0"/>
              </a:rPr>
              <a:t>set</a:t>
            </a:r>
            <a:endParaRPr lang="en-US" sz="1650" dirty="0">
              <a:solidFill>
                <a:srgbClr val="6272A4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Algorithm </a:t>
            </a:r>
            <a:r>
              <a:rPr lang="en-US" sz="1650" dirty="0">
                <a:solidFill>
                  <a:srgbClr val="50FA7B"/>
                </a:solidFill>
                <a:latin typeface="Consolas" panose="020B0609020204030204" pitchFamily="49" charset="0"/>
              </a:rPr>
              <a:t>Greedy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(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a, n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)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 </a:t>
            </a:r>
            <a:r>
              <a:rPr lang="en-US" sz="1650" dirty="0">
                <a:solidFill>
                  <a:srgbClr val="6272A4"/>
                </a:solidFill>
                <a:latin typeface="Consolas" panose="020B0609020204030204" pitchFamily="49" charset="0"/>
              </a:rPr>
              <a:t>// initialize solution </a:t>
            </a:r>
            <a:r>
              <a:rPr lang="en-US" sz="1650" i="1" dirty="0">
                <a:solidFill>
                  <a:srgbClr val="6272A4"/>
                </a:solidFill>
                <a:latin typeface="Consolas" panose="020B0609020204030204" pitchFamily="49" charset="0"/>
              </a:rPr>
              <a:t>set</a:t>
            </a:r>
            <a:endParaRPr lang="en-US" sz="1650" dirty="0">
              <a:solidFill>
                <a:srgbClr val="6272A4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solution= </a:t>
            </a:r>
            <a:r>
              <a:rPr lang="en-US" sz="1650" dirty="0">
                <a:solidFill>
                  <a:srgbClr val="BD93F9"/>
                </a:solidFill>
                <a:latin typeface="Consolas" panose="020B0609020204030204" pitchFamily="49" charset="0"/>
              </a:rPr>
              <a:t>NULL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5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for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650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650" dirty="0">
                <a:solidFill>
                  <a:srgbClr val="BD93F9"/>
                </a:solidFill>
                <a:latin typeface="Consolas" panose="020B0609020204030204" pitchFamily="49" charset="0"/>
              </a:rPr>
              <a:t>1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to n do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{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   </a:t>
            </a:r>
            <a:r>
              <a:rPr lang="en-US" sz="1650" dirty="0">
                <a:solidFill>
                  <a:srgbClr val="6272A4"/>
                </a:solidFill>
                <a:latin typeface="Consolas" panose="020B0609020204030204" pitchFamily="49" charset="0"/>
              </a:rPr>
              <a:t>//Selection Function</a:t>
            </a:r>
            <a:endParaRPr lang="en-US" sz="165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  x 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650" dirty="0">
                <a:solidFill>
                  <a:srgbClr val="50FA7B"/>
                </a:solidFill>
                <a:latin typeface="Consolas" panose="020B0609020204030204" pitchFamily="49" charset="0"/>
              </a:rPr>
              <a:t>Select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(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a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)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; </a:t>
            </a:r>
            <a:endParaRPr lang="en-US" sz="1650" dirty="0">
              <a:solidFill>
                <a:srgbClr val="6272A4"/>
              </a:solidFill>
              <a:latin typeface="Consolas" panose="020B0609020204030204" pitchFamily="49" charset="0"/>
            </a:endParaRPr>
          </a:p>
          <a:p>
            <a:endParaRPr lang="en-US" sz="165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   </a:t>
            </a:r>
            <a:r>
              <a:rPr lang="en-US" sz="1650" dirty="0">
                <a:solidFill>
                  <a:srgbClr val="6272A4"/>
                </a:solidFill>
                <a:latin typeface="Consolas" panose="020B0609020204030204" pitchFamily="49" charset="0"/>
              </a:rPr>
              <a:t>// Feasibility solution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  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if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650" dirty="0">
                <a:solidFill>
                  <a:srgbClr val="50FA7B"/>
                </a:solidFill>
                <a:latin typeface="Consolas" panose="020B0609020204030204" pitchFamily="49" charset="0"/>
              </a:rPr>
              <a:t>Feasible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(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solution, x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)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then   </a:t>
            </a:r>
          </a:p>
          <a:p>
            <a:endParaRPr lang="en-US" sz="165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   </a:t>
            </a:r>
            <a:r>
              <a:rPr lang="en-US" sz="1650" dirty="0">
                <a:solidFill>
                  <a:srgbClr val="6272A4"/>
                </a:solidFill>
                <a:latin typeface="Consolas" panose="020B0609020204030204" pitchFamily="49" charset="0"/>
              </a:rPr>
              <a:t>// Include x in the solution </a:t>
            </a:r>
            <a:r>
              <a:rPr lang="en-US" sz="1650" i="1" dirty="0">
                <a:solidFill>
                  <a:srgbClr val="6272A4"/>
                </a:solidFill>
                <a:latin typeface="Consolas" panose="020B0609020204030204" pitchFamily="49" charset="0"/>
              </a:rPr>
              <a:t>set</a:t>
            </a:r>
            <a:endParaRPr lang="en-US" sz="1650" dirty="0">
              <a:solidFill>
                <a:srgbClr val="6272A4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  solution 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650" dirty="0">
                <a:solidFill>
                  <a:srgbClr val="50FA7B"/>
                </a:solidFill>
                <a:latin typeface="Consolas" panose="020B0609020204030204" pitchFamily="49" charset="0"/>
              </a:rPr>
              <a:t>Union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(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solution, x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)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solution;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6E48A5-A6D5-4093-8862-7B7B00C7417A}"/>
              </a:ext>
            </a:extLst>
          </p:cNvPr>
          <p:cNvSpPr/>
          <p:nvPr/>
        </p:nvSpPr>
        <p:spPr>
          <a:xfrm>
            <a:off x="4818745" y="25271"/>
            <a:ext cx="3375379" cy="598312"/>
          </a:xfrm>
          <a:prstGeom prst="roundRect">
            <a:avLst/>
          </a:prstGeom>
          <a:solidFill>
            <a:srgbClr val="264653"/>
          </a:solidFill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 TOÁN PHỔ QUÁT</a:t>
            </a: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92D538D1-E324-4F4F-B655-E488CF0D2D4C}"/>
              </a:ext>
            </a:extLst>
          </p:cNvPr>
          <p:cNvSpPr/>
          <p:nvPr/>
        </p:nvSpPr>
        <p:spPr>
          <a:xfrm>
            <a:off x="5339644" y="903845"/>
            <a:ext cx="1541938" cy="474134"/>
          </a:xfrm>
          <a:prstGeom prst="flowChartTerminator">
            <a:avLst/>
          </a:prstGeom>
          <a:solidFill>
            <a:srgbClr val="2A9D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6EBE2AD8-043E-4F02-BC01-74007FEC8D0B}"/>
              </a:ext>
            </a:extLst>
          </p:cNvPr>
          <p:cNvSpPr/>
          <p:nvPr/>
        </p:nvSpPr>
        <p:spPr>
          <a:xfrm>
            <a:off x="5339644" y="2765603"/>
            <a:ext cx="1541938" cy="474134"/>
          </a:xfrm>
          <a:prstGeom prst="flowChartTerminator">
            <a:avLst/>
          </a:prstGeom>
          <a:solidFill>
            <a:srgbClr val="E76F51"/>
          </a:solidFill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Feasible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D22CED-AB3A-4A25-8BBC-B857D71FC700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4818745" y="324427"/>
            <a:ext cx="0" cy="2678243"/>
          </a:xfrm>
          <a:prstGeom prst="line">
            <a:avLst/>
          </a:prstGeom>
          <a:ln w="28575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922075-50E6-48BA-8F9A-AAEFF78791B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818745" y="1140912"/>
            <a:ext cx="520899" cy="0"/>
          </a:xfrm>
          <a:prstGeom prst="line">
            <a:avLst/>
          </a:prstGeom>
          <a:ln w="19050">
            <a:solidFill>
              <a:srgbClr val="26465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1B1162-764B-47FB-9343-D4B80688BCA9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818745" y="3002670"/>
            <a:ext cx="520899" cy="0"/>
          </a:xfrm>
          <a:prstGeom prst="line">
            <a:avLst/>
          </a:prstGeom>
          <a:ln w="19050">
            <a:solidFill>
              <a:srgbClr val="26465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5BF82F-D63A-47C2-88A5-2D6431E0C6FA}"/>
              </a:ext>
            </a:extLst>
          </p:cNvPr>
          <p:cNvSpPr txBox="1"/>
          <p:nvPr/>
        </p:nvSpPr>
        <p:spPr>
          <a:xfrm>
            <a:off x="5550911" y="1455712"/>
            <a:ext cx="34694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(Objective function)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gán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bỏ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nó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1F729C-2573-455C-86DD-F72CE7088671}"/>
              </a:ext>
            </a:extLst>
          </p:cNvPr>
          <p:cNvSpPr txBox="1"/>
          <p:nvPr/>
        </p:nvSpPr>
        <p:spPr>
          <a:xfrm>
            <a:off x="5550911" y="3409244"/>
            <a:ext cx="3469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 hàm boolean để quyết định </a:t>
            </a:r>
            <a:r>
              <a:rPr lang="vi-VN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vi-VN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có thể được đưa vào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vi-VN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giải pháp mà không vi phạm bất kỳ ràng buộc nào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1870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264653"/>
                </a:solidFill>
              </a:rPr>
              <a:t>ƯU ĐIỂM </a:t>
            </a:r>
            <a:r>
              <a:rPr lang="en" sz="6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và</a:t>
            </a:r>
            <a:r>
              <a:rPr lang="en" sz="6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" sz="6000" dirty="0">
                <a:solidFill>
                  <a:srgbClr val="264653"/>
                </a:solidFill>
              </a:rPr>
              <a:t>HẠN CHẾ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715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F3C79D85-B81D-45AA-A8D1-134502DDB168}"/>
              </a:ext>
            </a:extLst>
          </p:cNvPr>
          <p:cNvSpPr/>
          <p:nvPr/>
        </p:nvSpPr>
        <p:spPr>
          <a:xfrm>
            <a:off x="4564230" y="665116"/>
            <a:ext cx="45719" cy="360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5040" y="21600"/>
                  <a:pt x="0" y="21536"/>
                  <a:pt x="0" y="21463"/>
                </a:cubicBezTo>
                <a:lnTo>
                  <a:pt x="0" y="20916"/>
                </a:lnTo>
                <a:cubicBezTo>
                  <a:pt x="0" y="20843"/>
                  <a:pt x="5040" y="20779"/>
                  <a:pt x="10800" y="20779"/>
                </a:cubicBezTo>
                <a:cubicBezTo>
                  <a:pt x="16560" y="20779"/>
                  <a:pt x="21600" y="20843"/>
                  <a:pt x="21600" y="20916"/>
                </a:cubicBezTo>
                <a:lnTo>
                  <a:pt x="21600" y="21463"/>
                </a:lnTo>
                <a:cubicBezTo>
                  <a:pt x="21600" y="21536"/>
                  <a:pt x="16560" y="21600"/>
                  <a:pt x="10800" y="21600"/>
                </a:cubicBezTo>
                <a:close/>
                <a:moveTo>
                  <a:pt x="10800" y="20505"/>
                </a:moveTo>
                <a:cubicBezTo>
                  <a:pt x="5040" y="20505"/>
                  <a:pt x="0" y="20441"/>
                  <a:pt x="0" y="20368"/>
                </a:cubicBezTo>
                <a:lnTo>
                  <a:pt x="0" y="19821"/>
                </a:lnTo>
                <a:cubicBezTo>
                  <a:pt x="0" y="19748"/>
                  <a:pt x="5040" y="19684"/>
                  <a:pt x="10800" y="19684"/>
                </a:cubicBezTo>
                <a:cubicBezTo>
                  <a:pt x="16560" y="19684"/>
                  <a:pt x="21600" y="19748"/>
                  <a:pt x="21600" y="19821"/>
                </a:cubicBezTo>
                <a:lnTo>
                  <a:pt x="21600" y="20368"/>
                </a:lnTo>
                <a:cubicBezTo>
                  <a:pt x="21600" y="20441"/>
                  <a:pt x="16560" y="20505"/>
                  <a:pt x="10800" y="20505"/>
                </a:cubicBezTo>
                <a:close/>
                <a:moveTo>
                  <a:pt x="10800" y="19410"/>
                </a:moveTo>
                <a:cubicBezTo>
                  <a:pt x="5040" y="19410"/>
                  <a:pt x="0" y="19346"/>
                  <a:pt x="0" y="19273"/>
                </a:cubicBezTo>
                <a:lnTo>
                  <a:pt x="0" y="18725"/>
                </a:lnTo>
                <a:cubicBezTo>
                  <a:pt x="0" y="18652"/>
                  <a:pt x="5040" y="18589"/>
                  <a:pt x="10800" y="18589"/>
                </a:cubicBezTo>
                <a:cubicBezTo>
                  <a:pt x="16560" y="18589"/>
                  <a:pt x="21600" y="18652"/>
                  <a:pt x="21600" y="18725"/>
                </a:cubicBezTo>
                <a:lnTo>
                  <a:pt x="21600" y="19273"/>
                </a:lnTo>
                <a:cubicBezTo>
                  <a:pt x="21600" y="19346"/>
                  <a:pt x="16560" y="19410"/>
                  <a:pt x="10800" y="19410"/>
                </a:cubicBezTo>
                <a:close/>
                <a:moveTo>
                  <a:pt x="10800" y="18315"/>
                </a:moveTo>
                <a:cubicBezTo>
                  <a:pt x="5040" y="18315"/>
                  <a:pt x="0" y="18251"/>
                  <a:pt x="0" y="18178"/>
                </a:cubicBezTo>
                <a:lnTo>
                  <a:pt x="0" y="17630"/>
                </a:lnTo>
                <a:cubicBezTo>
                  <a:pt x="0" y="17557"/>
                  <a:pt x="5040" y="17494"/>
                  <a:pt x="10800" y="17494"/>
                </a:cubicBezTo>
                <a:cubicBezTo>
                  <a:pt x="16560" y="17494"/>
                  <a:pt x="21600" y="17557"/>
                  <a:pt x="21600" y="17630"/>
                </a:cubicBezTo>
                <a:lnTo>
                  <a:pt x="21600" y="18178"/>
                </a:lnTo>
                <a:cubicBezTo>
                  <a:pt x="21600" y="18260"/>
                  <a:pt x="16560" y="18315"/>
                  <a:pt x="10800" y="18315"/>
                </a:cubicBezTo>
                <a:close/>
                <a:moveTo>
                  <a:pt x="10800" y="17229"/>
                </a:moveTo>
                <a:cubicBezTo>
                  <a:pt x="5040" y="17229"/>
                  <a:pt x="0" y="17165"/>
                  <a:pt x="0" y="17092"/>
                </a:cubicBezTo>
                <a:lnTo>
                  <a:pt x="0" y="16544"/>
                </a:lnTo>
                <a:cubicBezTo>
                  <a:pt x="0" y="16471"/>
                  <a:pt x="5040" y="16408"/>
                  <a:pt x="10800" y="16408"/>
                </a:cubicBezTo>
                <a:cubicBezTo>
                  <a:pt x="16560" y="16408"/>
                  <a:pt x="21600" y="16471"/>
                  <a:pt x="21600" y="16544"/>
                </a:cubicBezTo>
                <a:lnTo>
                  <a:pt x="21600" y="17092"/>
                </a:lnTo>
                <a:cubicBezTo>
                  <a:pt x="21600" y="17165"/>
                  <a:pt x="16560" y="17229"/>
                  <a:pt x="10800" y="17229"/>
                </a:cubicBezTo>
                <a:close/>
                <a:moveTo>
                  <a:pt x="10800" y="16134"/>
                </a:moveTo>
                <a:cubicBezTo>
                  <a:pt x="5040" y="16134"/>
                  <a:pt x="0" y="16070"/>
                  <a:pt x="0" y="15997"/>
                </a:cubicBezTo>
                <a:lnTo>
                  <a:pt x="0" y="15449"/>
                </a:lnTo>
                <a:cubicBezTo>
                  <a:pt x="0" y="15376"/>
                  <a:pt x="5040" y="15313"/>
                  <a:pt x="10800" y="15313"/>
                </a:cubicBezTo>
                <a:cubicBezTo>
                  <a:pt x="16560" y="15313"/>
                  <a:pt x="21600" y="15376"/>
                  <a:pt x="21600" y="15449"/>
                </a:cubicBezTo>
                <a:lnTo>
                  <a:pt x="21600" y="15997"/>
                </a:lnTo>
                <a:cubicBezTo>
                  <a:pt x="21600" y="16070"/>
                  <a:pt x="16560" y="16134"/>
                  <a:pt x="10800" y="16134"/>
                </a:cubicBezTo>
                <a:close/>
                <a:moveTo>
                  <a:pt x="10800" y="15039"/>
                </a:moveTo>
                <a:cubicBezTo>
                  <a:pt x="5040" y="15039"/>
                  <a:pt x="0" y="14975"/>
                  <a:pt x="0" y="14902"/>
                </a:cubicBezTo>
                <a:lnTo>
                  <a:pt x="0" y="14354"/>
                </a:lnTo>
                <a:cubicBezTo>
                  <a:pt x="0" y="14281"/>
                  <a:pt x="5040" y="14217"/>
                  <a:pt x="10800" y="14217"/>
                </a:cubicBezTo>
                <a:cubicBezTo>
                  <a:pt x="16560" y="14217"/>
                  <a:pt x="21600" y="14281"/>
                  <a:pt x="21600" y="14354"/>
                </a:cubicBezTo>
                <a:lnTo>
                  <a:pt x="21600" y="14902"/>
                </a:lnTo>
                <a:cubicBezTo>
                  <a:pt x="21600" y="14975"/>
                  <a:pt x="16560" y="15039"/>
                  <a:pt x="10800" y="15039"/>
                </a:cubicBezTo>
                <a:close/>
                <a:moveTo>
                  <a:pt x="10800" y="13944"/>
                </a:moveTo>
                <a:cubicBezTo>
                  <a:pt x="5040" y="13944"/>
                  <a:pt x="0" y="13880"/>
                  <a:pt x="0" y="13807"/>
                </a:cubicBezTo>
                <a:lnTo>
                  <a:pt x="0" y="13259"/>
                </a:lnTo>
                <a:cubicBezTo>
                  <a:pt x="0" y="13186"/>
                  <a:pt x="5040" y="13122"/>
                  <a:pt x="10800" y="13122"/>
                </a:cubicBezTo>
                <a:cubicBezTo>
                  <a:pt x="16560" y="13122"/>
                  <a:pt x="21600" y="13186"/>
                  <a:pt x="21600" y="13259"/>
                </a:cubicBezTo>
                <a:lnTo>
                  <a:pt x="21600" y="13807"/>
                </a:lnTo>
                <a:cubicBezTo>
                  <a:pt x="21600" y="13880"/>
                  <a:pt x="16560" y="13944"/>
                  <a:pt x="10800" y="13944"/>
                </a:cubicBezTo>
                <a:close/>
                <a:moveTo>
                  <a:pt x="10800" y="12849"/>
                </a:moveTo>
                <a:cubicBezTo>
                  <a:pt x="5040" y="12849"/>
                  <a:pt x="0" y="12785"/>
                  <a:pt x="0" y="12712"/>
                </a:cubicBezTo>
                <a:lnTo>
                  <a:pt x="0" y="12164"/>
                </a:lnTo>
                <a:cubicBezTo>
                  <a:pt x="0" y="12091"/>
                  <a:pt x="5040" y="12027"/>
                  <a:pt x="10800" y="12027"/>
                </a:cubicBezTo>
                <a:cubicBezTo>
                  <a:pt x="16560" y="12027"/>
                  <a:pt x="21600" y="12091"/>
                  <a:pt x="21600" y="12164"/>
                </a:cubicBezTo>
                <a:lnTo>
                  <a:pt x="21600" y="12712"/>
                </a:lnTo>
                <a:cubicBezTo>
                  <a:pt x="21600" y="12794"/>
                  <a:pt x="16560" y="12849"/>
                  <a:pt x="10800" y="12849"/>
                </a:cubicBezTo>
                <a:close/>
                <a:moveTo>
                  <a:pt x="10800" y="11763"/>
                </a:moveTo>
                <a:cubicBezTo>
                  <a:pt x="5040" y="11763"/>
                  <a:pt x="0" y="11699"/>
                  <a:pt x="0" y="11626"/>
                </a:cubicBezTo>
                <a:lnTo>
                  <a:pt x="0" y="11078"/>
                </a:lnTo>
                <a:cubicBezTo>
                  <a:pt x="0" y="11005"/>
                  <a:pt x="5040" y="10941"/>
                  <a:pt x="10800" y="10941"/>
                </a:cubicBezTo>
                <a:cubicBezTo>
                  <a:pt x="16560" y="10941"/>
                  <a:pt x="21600" y="11005"/>
                  <a:pt x="21600" y="11078"/>
                </a:cubicBezTo>
                <a:lnTo>
                  <a:pt x="21600" y="11626"/>
                </a:lnTo>
                <a:cubicBezTo>
                  <a:pt x="21600" y="11699"/>
                  <a:pt x="16560" y="11763"/>
                  <a:pt x="10800" y="11763"/>
                </a:cubicBezTo>
                <a:close/>
                <a:moveTo>
                  <a:pt x="10800" y="10668"/>
                </a:moveTo>
                <a:cubicBezTo>
                  <a:pt x="5040" y="10668"/>
                  <a:pt x="0" y="10604"/>
                  <a:pt x="0" y="10531"/>
                </a:cubicBezTo>
                <a:lnTo>
                  <a:pt x="0" y="9983"/>
                </a:lnTo>
                <a:cubicBezTo>
                  <a:pt x="0" y="9910"/>
                  <a:pt x="5040" y="9846"/>
                  <a:pt x="10800" y="9846"/>
                </a:cubicBezTo>
                <a:cubicBezTo>
                  <a:pt x="16560" y="9846"/>
                  <a:pt x="21600" y="9910"/>
                  <a:pt x="21600" y="9983"/>
                </a:cubicBezTo>
                <a:lnTo>
                  <a:pt x="21600" y="10531"/>
                </a:lnTo>
                <a:cubicBezTo>
                  <a:pt x="21600" y="10604"/>
                  <a:pt x="16560" y="10668"/>
                  <a:pt x="10800" y="10668"/>
                </a:cubicBezTo>
                <a:close/>
                <a:moveTo>
                  <a:pt x="10800" y="9573"/>
                </a:moveTo>
                <a:cubicBezTo>
                  <a:pt x="5040" y="9573"/>
                  <a:pt x="0" y="9509"/>
                  <a:pt x="0" y="9436"/>
                </a:cubicBezTo>
                <a:lnTo>
                  <a:pt x="0" y="8888"/>
                </a:lnTo>
                <a:cubicBezTo>
                  <a:pt x="0" y="8815"/>
                  <a:pt x="5040" y="8751"/>
                  <a:pt x="10800" y="8751"/>
                </a:cubicBezTo>
                <a:cubicBezTo>
                  <a:pt x="16560" y="8751"/>
                  <a:pt x="21600" y="8815"/>
                  <a:pt x="21600" y="8888"/>
                </a:cubicBezTo>
                <a:lnTo>
                  <a:pt x="21600" y="9436"/>
                </a:lnTo>
                <a:cubicBezTo>
                  <a:pt x="21600" y="9509"/>
                  <a:pt x="16560" y="9573"/>
                  <a:pt x="10800" y="9573"/>
                </a:cubicBezTo>
                <a:close/>
                <a:moveTo>
                  <a:pt x="10800" y="8478"/>
                </a:moveTo>
                <a:cubicBezTo>
                  <a:pt x="5040" y="8478"/>
                  <a:pt x="0" y="8414"/>
                  <a:pt x="0" y="8341"/>
                </a:cubicBezTo>
                <a:lnTo>
                  <a:pt x="0" y="7793"/>
                </a:lnTo>
                <a:cubicBezTo>
                  <a:pt x="0" y="7720"/>
                  <a:pt x="5040" y="7656"/>
                  <a:pt x="10800" y="7656"/>
                </a:cubicBezTo>
                <a:cubicBezTo>
                  <a:pt x="16560" y="7656"/>
                  <a:pt x="21600" y="7720"/>
                  <a:pt x="21600" y="7793"/>
                </a:cubicBezTo>
                <a:lnTo>
                  <a:pt x="21600" y="8341"/>
                </a:lnTo>
                <a:cubicBezTo>
                  <a:pt x="21600" y="8414"/>
                  <a:pt x="16560" y="8478"/>
                  <a:pt x="10800" y="8478"/>
                </a:cubicBezTo>
                <a:close/>
                <a:moveTo>
                  <a:pt x="10800" y="7383"/>
                </a:moveTo>
                <a:cubicBezTo>
                  <a:pt x="5040" y="7383"/>
                  <a:pt x="0" y="7319"/>
                  <a:pt x="0" y="7246"/>
                </a:cubicBezTo>
                <a:lnTo>
                  <a:pt x="0" y="6698"/>
                </a:lnTo>
                <a:cubicBezTo>
                  <a:pt x="0" y="6625"/>
                  <a:pt x="5040" y="6561"/>
                  <a:pt x="10800" y="6561"/>
                </a:cubicBezTo>
                <a:cubicBezTo>
                  <a:pt x="16560" y="6561"/>
                  <a:pt x="21600" y="6625"/>
                  <a:pt x="21600" y="6698"/>
                </a:cubicBezTo>
                <a:lnTo>
                  <a:pt x="21600" y="7246"/>
                </a:lnTo>
                <a:cubicBezTo>
                  <a:pt x="21600" y="7328"/>
                  <a:pt x="16560" y="7383"/>
                  <a:pt x="10800" y="7383"/>
                </a:cubicBezTo>
                <a:close/>
                <a:moveTo>
                  <a:pt x="10800" y="6287"/>
                </a:moveTo>
                <a:cubicBezTo>
                  <a:pt x="5040" y="6287"/>
                  <a:pt x="0" y="6224"/>
                  <a:pt x="0" y="6151"/>
                </a:cubicBezTo>
                <a:lnTo>
                  <a:pt x="0" y="5603"/>
                </a:lnTo>
                <a:cubicBezTo>
                  <a:pt x="0" y="5530"/>
                  <a:pt x="5040" y="5466"/>
                  <a:pt x="10800" y="5466"/>
                </a:cubicBezTo>
                <a:cubicBezTo>
                  <a:pt x="16560" y="5466"/>
                  <a:pt x="21600" y="5530"/>
                  <a:pt x="21600" y="5603"/>
                </a:cubicBezTo>
                <a:lnTo>
                  <a:pt x="21600" y="6151"/>
                </a:lnTo>
                <a:cubicBezTo>
                  <a:pt x="21600" y="6233"/>
                  <a:pt x="16560" y="6287"/>
                  <a:pt x="10800" y="6287"/>
                </a:cubicBezTo>
                <a:close/>
                <a:moveTo>
                  <a:pt x="10800" y="5202"/>
                </a:moveTo>
                <a:cubicBezTo>
                  <a:pt x="5040" y="5202"/>
                  <a:pt x="0" y="5138"/>
                  <a:pt x="0" y="5065"/>
                </a:cubicBezTo>
                <a:lnTo>
                  <a:pt x="0" y="4517"/>
                </a:lnTo>
                <a:cubicBezTo>
                  <a:pt x="0" y="4444"/>
                  <a:pt x="5040" y="4380"/>
                  <a:pt x="10800" y="4380"/>
                </a:cubicBezTo>
                <a:cubicBezTo>
                  <a:pt x="16560" y="4380"/>
                  <a:pt x="21600" y="4444"/>
                  <a:pt x="21600" y="4517"/>
                </a:cubicBezTo>
                <a:lnTo>
                  <a:pt x="21600" y="5065"/>
                </a:lnTo>
                <a:cubicBezTo>
                  <a:pt x="21600" y="5138"/>
                  <a:pt x="16560" y="5202"/>
                  <a:pt x="10800" y="5202"/>
                </a:cubicBezTo>
                <a:close/>
                <a:moveTo>
                  <a:pt x="10800" y="4106"/>
                </a:moveTo>
                <a:cubicBezTo>
                  <a:pt x="5040" y="4106"/>
                  <a:pt x="0" y="4043"/>
                  <a:pt x="0" y="3970"/>
                </a:cubicBezTo>
                <a:lnTo>
                  <a:pt x="0" y="3422"/>
                </a:lnTo>
                <a:cubicBezTo>
                  <a:pt x="0" y="3349"/>
                  <a:pt x="5040" y="3285"/>
                  <a:pt x="10800" y="3285"/>
                </a:cubicBezTo>
                <a:cubicBezTo>
                  <a:pt x="16560" y="3285"/>
                  <a:pt x="21600" y="3349"/>
                  <a:pt x="21600" y="3422"/>
                </a:cubicBezTo>
                <a:lnTo>
                  <a:pt x="21600" y="3970"/>
                </a:lnTo>
                <a:cubicBezTo>
                  <a:pt x="21600" y="4043"/>
                  <a:pt x="16560" y="4106"/>
                  <a:pt x="10800" y="4106"/>
                </a:cubicBezTo>
                <a:close/>
                <a:moveTo>
                  <a:pt x="10800" y="3011"/>
                </a:moveTo>
                <a:cubicBezTo>
                  <a:pt x="5040" y="3011"/>
                  <a:pt x="0" y="2948"/>
                  <a:pt x="0" y="2875"/>
                </a:cubicBezTo>
                <a:lnTo>
                  <a:pt x="0" y="2327"/>
                </a:lnTo>
                <a:cubicBezTo>
                  <a:pt x="0" y="2254"/>
                  <a:pt x="5040" y="2190"/>
                  <a:pt x="10800" y="2190"/>
                </a:cubicBezTo>
                <a:cubicBezTo>
                  <a:pt x="16560" y="2190"/>
                  <a:pt x="21600" y="2254"/>
                  <a:pt x="21600" y="2327"/>
                </a:cubicBezTo>
                <a:lnTo>
                  <a:pt x="21600" y="2875"/>
                </a:lnTo>
                <a:cubicBezTo>
                  <a:pt x="21600" y="2948"/>
                  <a:pt x="16560" y="3011"/>
                  <a:pt x="10800" y="3011"/>
                </a:cubicBezTo>
                <a:close/>
                <a:moveTo>
                  <a:pt x="10800" y="1916"/>
                </a:moveTo>
                <a:cubicBezTo>
                  <a:pt x="5040" y="1916"/>
                  <a:pt x="0" y="1852"/>
                  <a:pt x="0" y="1779"/>
                </a:cubicBezTo>
                <a:lnTo>
                  <a:pt x="0" y="1232"/>
                </a:lnTo>
                <a:cubicBezTo>
                  <a:pt x="0" y="1159"/>
                  <a:pt x="5040" y="1095"/>
                  <a:pt x="10800" y="1095"/>
                </a:cubicBezTo>
                <a:cubicBezTo>
                  <a:pt x="16560" y="1095"/>
                  <a:pt x="21600" y="1159"/>
                  <a:pt x="21600" y="1232"/>
                </a:cubicBezTo>
                <a:lnTo>
                  <a:pt x="21600" y="1779"/>
                </a:lnTo>
                <a:cubicBezTo>
                  <a:pt x="21600" y="1862"/>
                  <a:pt x="16560" y="1916"/>
                  <a:pt x="10800" y="1916"/>
                </a:cubicBezTo>
                <a:close/>
                <a:moveTo>
                  <a:pt x="10800" y="821"/>
                </a:moveTo>
                <a:cubicBezTo>
                  <a:pt x="5040" y="821"/>
                  <a:pt x="0" y="757"/>
                  <a:pt x="0" y="684"/>
                </a:cubicBezTo>
                <a:lnTo>
                  <a:pt x="0" y="137"/>
                </a:lnTo>
                <a:cubicBezTo>
                  <a:pt x="0" y="64"/>
                  <a:pt x="5040" y="0"/>
                  <a:pt x="10800" y="0"/>
                </a:cubicBezTo>
                <a:cubicBezTo>
                  <a:pt x="16560" y="0"/>
                  <a:pt x="21600" y="64"/>
                  <a:pt x="21600" y="137"/>
                </a:cubicBezTo>
                <a:lnTo>
                  <a:pt x="21600" y="684"/>
                </a:lnTo>
                <a:cubicBezTo>
                  <a:pt x="21600" y="767"/>
                  <a:pt x="16560" y="821"/>
                  <a:pt x="10800" y="82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E3131BFB-2703-45FF-A252-11906F4E31E9}"/>
              </a:ext>
            </a:extLst>
          </p:cNvPr>
          <p:cNvSpPr/>
          <p:nvPr/>
        </p:nvSpPr>
        <p:spPr>
          <a:xfrm>
            <a:off x="518895" y="525894"/>
            <a:ext cx="3361411" cy="4091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0" extrusionOk="0">
                <a:moveTo>
                  <a:pt x="20870" y="8353"/>
                </a:moveTo>
                <a:lnTo>
                  <a:pt x="1776" y="111"/>
                </a:lnTo>
                <a:cubicBezTo>
                  <a:pt x="947" y="-250"/>
                  <a:pt x="0" y="312"/>
                  <a:pt x="0" y="1167"/>
                </a:cubicBezTo>
                <a:lnTo>
                  <a:pt x="0" y="10550"/>
                </a:lnTo>
                <a:lnTo>
                  <a:pt x="0" y="19933"/>
                </a:lnTo>
                <a:cubicBezTo>
                  <a:pt x="0" y="20780"/>
                  <a:pt x="947" y="21350"/>
                  <a:pt x="1776" y="20989"/>
                </a:cubicBezTo>
                <a:lnTo>
                  <a:pt x="20879" y="12747"/>
                </a:lnTo>
                <a:cubicBezTo>
                  <a:pt x="21321" y="12554"/>
                  <a:pt x="21600" y="12143"/>
                  <a:pt x="21600" y="11690"/>
                </a:cubicBezTo>
                <a:lnTo>
                  <a:pt x="21600" y="10550"/>
                </a:lnTo>
                <a:lnTo>
                  <a:pt x="21600" y="9410"/>
                </a:lnTo>
                <a:cubicBezTo>
                  <a:pt x="21600" y="8957"/>
                  <a:pt x="21312" y="8546"/>
                  <a:pt x="20870" y="8353"/>
                </a:cubicBezTo>
                <a:close/>
              </a:path>
            </a:pathLst>
          </a:custGeom>
          <a:solidFill>
            <a:srgbClr val="5775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7FA80899-D40E-49C2-8843-34E138C9D79C}"/>
              </a:ext>
            </a:extLst>
          </p:cNvPr>
          <p:cNvSpPr/>
          <p:nvPr/>
        </p:nvSpPr>
        <p:spPr>
          <a:xfrm>
            <a:off x="5166076" y="422870"/>
            <a:ext cx="3584578" cy="4091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1" extrusionOk="0">
                <a:moveTo>
                  <a:pt x="19824" y="111"/>
                </a:moveTo>
                <a:lnTo>
                  <a:pt x="721" y="8353"/>
                </a:lnTo>
                <a:cubicBezTo>
                  <a:pt x="279" y="8546"/>
                  <a:pt x="0" y="8957"/>
                  <a:pt x="0" y="9410"/>
                </a:cubicBezTo>
                <a:lnTo>
                  <a:pt x="0" y="10550"/>
                </a:lnTo>
                <a:lnTo>
                  <a:pt x="0" y="11690"/>
                </a:lnTo>
                <a:cubicBezTo>
                  <a:pt x="0" y="12143"/>
                  <a:pt x="279" y="12554"/>
                  <a:pt x="721" y="12747"/>
                </a:cubicBezTo>
                <a:lnTo>
                  <a:pt x="19824" y="20989"/>
                </a:lnTo>
                <a:cubicBezTo>
                  <a:pt x="20653" y="21350"/>
                  <a:pt x="21600" y="20788"/>
                  <a:pt x="21600" y="19933"/>
                </a:cubicBezTo>
                <a:lnTo>
                  <a:pt x="21600" y="10550"/>
                </a:lnTo>
                <a:lnTo>
                  <a:pt x="21600" y="1167"/>
                </a:lnTo>
                <a:cubicBezTo>
                  <a:pt x="21600" y="312"/>
                  <a:pt x="20653" y="-250"/>
                  <a:pt x="19824" y="111"/>
                </a:cubicBezTo>
                <a:close/>
              </a:path>
            </a:pathLst>
          </a:custGeom>
          <a:solidFill>
            <a:srgbClr val="F4A26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00C4DFD6-E04B-45FC-83A9-82D37BF40455}"/>
              </a:ext>
            </a:extLst>
          </p:cNvPr>
          <p:cNvSpPr/>
          <p:nvPr/>
        </p:nvSpPr>
        <p:spPr>
          <a:xfrm>
            <a:off x="2538822" y="1799050"/>
            <a:ext cx="1240114" cy="154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8" extrusionOk="0">
                <a:moveTo>
                  <a:pt x="21560" y="10785"/>
                </a:moveTo>
                <a:cubicBezTo>
                  <a:pt x="21560" y="10768"/>
                  <a:pt x="21560" y="10751"/>
                  <a:pt x="21560" y="10735"/>
                </a:cubicBezTo>
                <a:cubicBezTo>
                  <a:pt x="21560" y="10718"/>
                  <a:pt x="21560" y="10718"/>
                  <a:pt x="21560" y="10702"/>
                </a:cubicBezTo>
                <a:cubicBezTo>
                  <a:pt x="21560" y="10702"/>
                  <a:pt x="21560" y="10702"/>
                  <a:pt x="21560" y="10685"/>
                </a:cubicBezTo>
                <a:cubicBezTo>
                  <a:pt x="21560" y="10669"/>
                  <a:pt x="21539" y="10652"/>
                  <a:pt x="21539" y="10652"/>
                </a:cubicBezTo>
                <a:cubicBezTo>
                  <a:pt x="21539" y="10636"/>
                  <a:pt x="21519" y="10636"/>
                  <a:pt x="21519" y="10619"/>
                </a:cubicBezTo>
                <a:cubicBezTo>
                  <a:pt x="21519" y="10603"/>
                  <a:pt x="21498" y="10603"/>
                  <a:pt x="21478" y="10586"/>
                </a:cubicBezTo>
                <a:cubicBezTo>
                  <a:pt x="21457" y="10570"/>
                  <a:pt x="21457" y="10570"/>
                  <a:pt x="21437" y="10553"/>
                </a:cubicBezTo>
                <a:cubicBezTo>
                  <a:pt x="21437" y="10553"/>
                  <a:pt x="21437" y="10553"/>
                  <a:pt x="21437" y="10553"/>
                </a:cubicBezTo>
                <a:lnTo>
                  <a:pt x="12838" y="6227"/>
                </a:lnTo>
                <a:lnTo>
                  <a:pt x="12838" y="5368"/>
                </a:lnTo>
                <a:cubicBezTo>
                  <a:pt x="12838" y="5021"/>
                  <a:pt x="12488" y="4757"/>
                  <a:pt x="12077" y="4757"/>
                </a:cubicBezTo>
                <a:cubicBezTo>
                  <a:pt x="11665" y="4757"/>
                  <a:pt x="11315" y="5038"/>
                  <a:pt x="11315" y="5368"/>
                </a:cubicBezTo>
                <a:lnTo>
                  <a:pt x="11315" y="5451"/>
                </a:lnTo>
                <a:lnTo>
                  <a:pt x="7098" y="3370"/>
                </a:lnTo>
                <a:lnTo>
                  <a:pt x="7098" y="1751"/>
                </a:lnTo>
                <a:cubicBezTo>
                  <a:pt x="7098" y="1190"/>
                  <a:pt x="6522" y="728"/>
                  <a:pt x="5823" y="728"/>
                </a:cubicBezTo>
                <a:cubicBezTo>
                  <a:pt x="5123" y="728"/>
                  <a:pt x="4547" y="1190"/>
                  <a:pt x="4547" y="1751"/>
                </a:cubicBezTo>
                <a:lnTo>
                  <a:pt x="4547" y="2082"/>
                </a:lnTo>
                <a:lnTo>
                  <a:pt x="474" y="34"/>
                </a:lnTo>
                <a:cubicBezTo>
                  <a:pt x="330" y="-32"/>
                  <a:pt x="145" y="1"/>
                  <a:pt x="42" y="117"/>
                </a:cubicBezTo>
                <a:cubicBezTo>
                  <a:pt x="-40" y="232"/>
                  <a:pt x="1" y="381"/>
                  <a:pt x="145" y="463"/>
                </a:cubicBezTo>
                <a:lnTo>
                  <a:pt x="4547" y="2676"/>
                </a:lnTo>
                <a:lnTo>
                  <a:pt x="4547" y="4790"/>
                </a:lnTo>
                <a:cubicBezTo>
                  <a:pt x="4547" y="5351"/>
                  <a:pt x="5123" y="5814"/>
                  <a:pt x="5823" y="5814"/>
                </a:cubicBezTo>
                <a:cubicBezTo>
                  <a:pt x="6522" y="5814"/>
                  <a:pt x="7098" y="5351"/>
                  <a:pt x="7098" y="4790"/>
                </a:cubicBezTo>
                <a:lnTo>
                  <a:pt x="7098" y="3964"/>
                </a:lnTo>
                <a:lnTo>
                  <a:pt x="11274" y="6062"/>
                </a:lnTo>
                <a:lnTo>
                  <a:pt x="11274" y="7201"/>
                </a:lnTo>
                <a:cubicBezTo>
                  <a:pt x="11274" y="7548"/>
                  <a:pt x="11624" y="7812"/>
                  <a:pt x="12035" y="7812"/>
                </a:cubicBezTo>
                <a:cubicBezTo>
                  <a:pt x="12447" y="7812"/>
                  <a:pt x="12797" y="7531"/>
                  <a:pt x="12797" y="7201"/>
                </a:cubicBezTo>
                <a:lnTo>
                  <a:pt x="12797" y="6838"/>
                </a:lnTo>
                <a:lnTo>
                  <a:pt x="20161" y="10537"/>
                </a:lnTo>
                <a:lnTo>
                  <a:pt x="12797" y="10537"/>
                </a:lnTo>
                <a:lnTo>
                  <a:pt x="12797" y="9876"/>
                </a:lnTo>
                <a:cubicBezTo>
                  <a:pt x="12797" y="9529"/>
                  <a:pt x="12447" y="9265"/>
                  <a:pt x="12035" y="9265"/>
                </a:cubicBezTo>
                <a:cubicBezTo>
                  <a:pt x="11624" y="9265"/>
                  <a:pt x="11274" y="9546"/>
                  <a:pt x="11274" y="9876"/>
                </a:cubicBezTo>
                <a:lnTo>
                  <a:pt x="11274" y="10537"/>
                </a:lnTo>
                <a:lnTo>
                  <a:pt x="7098" y="10537"/>
                </a:lnTo>
                <a:lnTo>
                  <a:pt x="7098" y="9265"/>
                </a:lnTo>
                <a:cubicBezTo>
                  <a:pt x="7098" y="8704"/>
                  <a:pt x="6522" y="8241"/>
                  <a:pt x="5823" y="8241"/>
                </a:cubicBezTo>
                <a:cubicBezTo>
                  <a:pt x="5123" y="8241"/>
                  <a:pt x="4547" y="8704"/>
                  <a:pt x="4547" y="9265"/>
                </a:cubicBezTo>
                <a:lnTo>
                  <a:pt x="4547" y="10537"/>
                </a:lnTo>
                <a:lnTo>
                  <a:pt x="310" y="10537"/>
                </a:lnTo>
                <a:cubicBezTo>
                  <a:pt x="145" y="10537"/>
                  <a:pt x="1" y="10652"/>
                  <a:pt x="1" y="10785"/>
                </a:cubicBezTo>
                <a:cubicBezTo>
                  <a:pt x="1" y="10917"/>
                  <a:pt x="145" y="11032"/>
                  <a:pt x="310" y="11032"/>
                </a:cubicBezTo>
                <a:lnTo>
                  <a:pt x="4547" y="11032"/>
                </a:lnTo>
                <a:lnTo>
                  <a:pt x="4547" y="12304"/>
                </a:lnTo>
                <a:cubicBezTo>
                  <a:pt x="4547" y="12865"/>
                  <a:pt x="5123" y="13328"/>
                  <a:pt x="5823" y="13328"/>
                </a:cubicBezTo>
                <a:cubicBezTo>
                  <a:pt x="6522" y="13328"/>
                  <a:pt x="7098" y="12865"/>
                  <a:pt x="7098" y="12304"/>
                </a:cubicBezTo>
                <a:lnTo>
                  <a:pt x="7098" y="11032"/>
                </a:lnTo>
                <a:lnTo>
                  <a:pt x="11274" y="11032"/>
                </a:lnTo>
                <a:lnTo>
                  <a:pt x="11274" y="11693"/>
                </a:lnTo>
                <a:cubicBezTo>
                  <a:pt x="11274" y="12040"/>
                  <a:pt x="11624" y="12304"/>
                  <a:pt x="12035" y="12304"/>
                </a:cubicBezTo>
                <a:cubicBezTo>
                  <a:pt x="12447" y="12304"/>
                  <a:pt x="12797" y="12023"/>
                  <a:pt x="12797" y="11693"/>
                </a:cubicBezTo>
                <a:lnTo>
                  <a:pt x="12797" y="11032"/>
                </a:lnTo>
                <a:lnTo>
                  <a:pt x="20161" y="11032"/>
                </a:lnTo>
                <a:lnTo>
                  <a:pt x="12797" y="14731"/>
                </a:lnTo>
                <a:lnTo>
                  <a:pt x="12797" y="14368"/>
                </a:lnTo>
                <a:cubicBezTo>
                  <a:pt x="12797" y="14021"/>
                  <a:pt x="12447" y="13757"/>
                  <a:pt x="12035" y="13757"/>
                </a:cubicBezTo>
                <a:cubicBezTo>
                  <a:pt x="11624" y="13757"/>
                  <a:pt x="11274" y="14038"/>
                  <a:pt x="11274" y="14368"/>
                </a:cubicBezTo>
                <a:lnTo>
                  <a:pt x="11274" y="15507"/>
                </a:lnTo>
                <a:lnTo>
                  <a:pt x="7098" y="17605"/>
                </a:lnTo>
                <a:lnTo>
                  <a:pt x="7098" y="16779"/>
                </a:lnTo>
                <a:cubicBezTo>
                  <a:pt x="7098" y="16218"/>
                  <a:pt x="6522" y="15755"/>
                  <a:pt x="5823" y="15755"/>
                </a:cubicBezTo>
                <a:cubicBezTo>
                  <a:pt x="5123" y="15755"/>
                  <a:pt x="4547" y="16218"/>
                  <a:pt x="4547" y="16779"/>
                </a:cubicBezTo>
                <a:lnTo>
                  <a:pt x="4547" y="18893"/>
                </a:lnTo>
                <a:lnTo>
                  <a:pt x="145" y="21106"/>
                </a:lnTo>
                <a:cubicBezTo>
                  <a:pt x="1" y="21172"/>
                  <a:pt x="-40" y="21337"/>
                  <a:pt x="42" y="21452"/>
                </a:cubicBezTo>
                <a:cubicBezTo>
                  <a:pt x="104" y="21535"/>
                  <a:pt x="207" y="21568"/>
                  <a:pt x="310" y="21568"/>
                </a:cubicBezTo>
                <a:cubicBezTo>
                  <a:pt x="371" y="21568"/>
                  <a:pt x="413" y="21551"/>
                  <a:pt x="474" y="21535"/>
                </a:cubicBezTo>
                <a:lnTo>
                  <a:pt x="4547" y="19487"/>
                </a:lnTo>
                <a:lnTo>
                  <a:pt x="4547" y="19818"/>
                </a:lnTo>
                <a:cubicBezTo>
                  <a:pt x="4547" y="20379"/>
                  <a:pt x="5123" y="20841"/>
                  <a:pt x="5823" y="20841"/>
                </a:cubicBezTo>
                <a:cubicBezTo>
                  <a:pt x="6522" y="20841"/>
                  <a:pt x="7098" y="20379"/>
                  <a:pt x="7098" y="19818"/>
                </a:cubicBezTo>
                <a:lnTo>
                  <a:pt x="7098" y="18183"/>
                </a:lnTo>
                <a:lnTo>
                  <a:pt x="11274" y="16085"/>
                </a:lnTo>
                <a:lnTo>
                  <a:pt x="11274" y="16168"/>
                </a:lnTo>
                <a:cubicBezTo>
                  <a:pt x="11274" y="16515"/>
                  <a:pt x="11624" y="16779"/>
                  <a:pt x="12035" y="16779"/>
                </a:cubicBezTo>
                <a:cubicBezTo>
                  <a:pt x="12447" y="16779"/>
                  <a:pt x="12797" y="16498"/>
                  <a:pt x="12797" y="16168"/>
                </a:cubicBezTo>
                <a:lnTo>
                  <a:pt x="12797" y="15309"/>
                </a:lnTo>
                <a:lnTo>
                  <a:pt x="21395" y="10983"/>
                </a:lnTo>
                <a:cubicBezTo>
                  <a:pt x="21395" y="10983"/>
                  <a:pt x="21395" y="10983"/>
                  <a:pt x="21395" y="10983"/>
                </a:cubicBezTo>
                <a:cubicBezTo>
                  <a:pt x="21416" y="10983"/>
                  <a:pt x="21416" y="10966"/>
                  <a:pt x="21437" y="10950"/>
                </a:cubicBezTo>
                <a:cubicBezTo>
                  <a:pt x="21457" y="10933"/>
                  <a:pt x="21457" y="10933"/>
                  <a:pt x="21478" y="10917"/>
                </a:cubicBezTo>
                <a:cubicBezTo>
                  <a:pt x="21478" y="10900"/>
                  <a:pt x="21498" y="10900"/>
                  <a:pt x="21498" y="10884"/>
                </a:cubicBezTo>
                <a:cubicBezTo>
                  <a:pt x="21498" y="10867"/>
                  <a:pt x="21519" y="10867"/>
                  <a:pt x="21519" y="10851"/>
                </a:cubicBezTo>
                <a:cubicBezTo>
                  <a:pt x="21519" y="10851"/>
                  <a:pt x="21519" y="10851"/>
                  <a:pt x="21519" y="10834"/>
                </a:cubicBezTo>
                <a:cubicBezTo>
                  <a:pt x="21519" y="10818"/>
                  <a:pt x="21519" y="10818"/>
                  <a:pt x="21519" y="10801"/>
                </a:cubicBezTo>
                <a:cubicBezTo>
                  <a:pt x="21539" y="10801"/>
                  <a:pt x="21560" y="10801"/>
                  <a:pt x="21560" y="10785"/>
                </a:cubicBezTo>
                <a:close/>
              </a:path>
            </a:pathLst>
          </a:custGeom>
          <a:solidFill>
            <a:srgbClr val="D8D8D8"/>
          </a:solidFill>
          <a:ln w="12700">
            <a:solidFill>
              <a:srgbClr val="26465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7ECD2916-6712-43FE-A48B-E9027CC58915}"/>
              </a:ext>
            </a:extLst>
          </p:cNvPr>
          <p:cNvSpPr/>
          <p:nvPr/>
        </p:nvSpPr>
        <p:spPr>
          <a:xfrm>
            <a:off x="5365064" y="1729539"/>
            <a:ext cx="1351672" cy="1684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8" extrusionOk="0">
                <a:moveTo>
                  <a:pt x="0" y="10800"/>
                </a:moveTo>
                <a:cubicBezTo>
                  <a:pt x="0" y="10817"/>
                  <a:pt x="0" y="10833"/>
                  <a:pt x="0" y="10850"/>
                </a:cubicBezTo>
                <a:cubicBezTo>
                  <a:pt x="0" y="10866"/>
                  <a:pt x="0" y="10866"/>
                  <a:pt x="0" y="10883"/>
                </a:cubicBezTo>
                <a:cubicBezTo>
                  <a:pt x="0" y="10883"/>
                  <a:pt x="0" y="10883"/>
                  <a:pt x="0" y="10899"/>
                </a:cubicBezTo>
                <a:cubicBezTo>
                  <a:pt x="0" y="10916"/>
                  <a:pt x="21" y="10932"/>
                  <a:pt x="21" y="10932"/>
                </a:cubicBezTo>
                <a:cubicBezTo>
                  <a:pt x="21" y="10949"/>
                  <a:pt x="41" y="10949"/>
                  <a:pt x="41" y="10965"/>
                </a:cubicBezTo>
                <a:cubicBezTo>
                  <a:pt x="41" y="10982"/>
                  <a:pt x="62" y="10982"/>
                  <a:pt x="82" y="10998"/>
                </a:cubicBezTo>
                <a:cubicBezTo>
                  <a:pt x="103" y="11015"/>
                  <a:pt x="103" y="11015"/>
                  <a:pt x="123" y="11031"/>
                </a:cubicBezTo>
                <a:cubicBezTo>
                  <a:pt x="123" y="11031"/>
                  <a:pt x="123" y="11031"/>
                  <a:pt x="123" y="11031"/>
                </a:cubicBezTo>
                <a:lnTo>
                  <a:pt x="8722" y="15358"/>
                </a:lnTo>
                <a:lnTo>
                  <a:pt x="8722" y="16217"/>
                </a:lnTo>
                <a:cubicBezTo>
                  <a:pt x="8722" y="16563"/>
                  <a:pt x="9072" y="16828"/>
                  <a:pt x="9483" y="16828"/>
                </a:cubicBezTo>
                <a:cubicBezTo>
                  <a:pt x="9895" y="16828"/>
                  <a:pt x="10245" y="16547"/>
                  <a:pt x="10245" y="16217"/>
                </a:cubicBezTo>
                <a:lnTo>
                  <a:pt x="10245" y="16134"/>
                </a:lnTo>
                <a:lnTo>
                  <a:pt x="14462" y="18198"/>
                </a:lnTo>
                <a:lnTo>
                  <a:pt x="14462" y="19817"/>
                </a:lnTo>
                <a:cubicBezTo>
                  <a:pt x="14462" y="20378"/>
                  <a:pt x="15038" y="20840"/>
                  <a:pt x="15737" y="20840"/>
                </a:cubicBezTo>
                <a:cubicBezTo>
                  <a:pt x="16437" y="20840"/>
                  <a:pt x="17013" y="20378"/>
                  <a:pt x="17013" y="19817"/>
                </a:cubicBezTo>
                <a:lnTo>
                  <a:pt x="17013" y="19486"/>
                </a:lnTo>
                <a:lnTo>
                  <a:pt x="21086" y="21534"/>
                </a:lnTo>
                <a:cubicBezTo>
                  <a:pt x="21230" y="21600"/>
                  <a:pt x="21415" y="21567"/>
                  <a:pt x="21518" y="21451"/>
                </a:cubicBezTo>
                <a:cubicBezTo>
                  <a:pt x="21600" y="21336"/>
                  <a:pt x="21559" y="21187"/>
                  <a:pt x="21415" y="21105"/>
                </a:cubicBezTo>
                <a:lnTo>
                  <a:pt x="17013" y="18892"/>
                </a:lnTo>
                <a:lnTo>
                  <a:pt x="17013" y="16778"/>
                </a:lnTo>
                <a:cubicBezTo>
                  <a:pt x="17013" y="16217"/>
                  <a:pt x="16437" y="15754"/>
                  <a:pt x="15737" y="15754"/>
                </a:cubicBezTo>
                <a:cubicBezTo>
                  <a:pt x="15038" y="15754"/>
                  <a:pt x="14462" y="16217"/>
                  <a:pt x="14462" y="16778"/>
                </a:cubicBezTo>
                <a:lnTo>
                  <a:pt x="14462" y="17604"/>
                </a:lnTo>
                <a:lnTo>
                  <a:pt x="10286" y="15506"/>
                </a:lnTo>
                <a:lnTo>
                  <a:pt x="10286" y="14367"/>
                </a:lnTo>
                <a:cubicBezTo>
                  <a:pt x="10286" y="14020"/>
                  <a:pt x="9936" y="13756"/>
                  <a:pt x="9525" y="13756"/>
                </a:cubicBezTo>
                <a:cubicBezTo>
                  <a:pt x="9113" y="13756"/>
                  <a:pt x="8763" y="14037"/>
                  <a:pt x="8763" y="14367"/>
                </a:cubicBezTo>
                <a:lnTo>
                  <a:pt x="8763" y="14730"/>
                </a:lnTo>
                <a:lnTo>
                  <a:pt x="1399" y="11031"/>
                </a:lnTo>
                <a:lnTo>
                  <a:pt x="8763" y="11031"/>
                </a:lnTo>
                <a:lnTo>
                  <a:pt x="8763" y="11692"/>
                </a:lnTo>
                <a:cubicBezTo>
                  <a:pt x="8763" y="12039"/>
                  <a:pt x="9113" y="12303"/>
                  <a:pt x="9525" y="12303"/>
                </a:cubicBezTo>
                <a:cubicBezTo>
                  <a:pt x="9936" y="12303"/>
                  <a:pt x="10286" y="12022"/>
                  <a:pt x="10286" y="11692"/>
                </a:cubicBezTo>
                <a:lnTo>
                  <a:pt x="10286" y="11031"/>
                </a:lnTo>
                <a:lnTo>
                  <a:pt x="14462" y="11031"/>
                </a:lnTo>
                <a:lnTo>
                  <a:pt x="14462" y="12303"/>
                </a:lnTo>
                <a:cubicBezTo>
                  <a:pt x="14462" y="12864"/>
                  <a:pt x="15038" y="13327"/>
                  <a:pt x="15737" y="13327"/>
                </a:cubicBezTo>
                <a:cubicBezTo>
                  <a:pt x="16437" y="13327"/>
                  <a:pt x="17013" y="12864"/>
                  <a:pt x="17013" y="12303"/>
                </a:cubicBezTo>
                <a:lnTo>
                  <a:pt x="17013" y="11031"/>
                </a:lnTo>
                <a:lnTo>
                  <a:pt x="21250" y="11031"/>
                </a:lnTo>
                <a:cubicBezTo>
                  <a:pt x="21415" y="11031"/>
                  <a:pt x="21559" y="10916"/>
                  <a:pt x="21559" y="10783"/>
                </a:cubicBezTo>
                <a:cubicBezTo>
                  <a:pt x="21559" y="10651"/>
                  <a:pt x="21415" y="10536"/>
                  <a:pt x="21250" y="10536"/>
                </a:cubicBezTo>
                <a:lnTo>
                  <a:pt x="17013" y="10536"/>
                </a:lnTo>
                <a:lnTo>
                  <a:pt x="17013" y="9281"/>
                </a:lnTo>
                <a:cubicBezTo>
                  <a:pt x="17013" y="8719"/>
                  <a:pt x="16437" y="8257"/>
                  <a:pt x="15737" y="8257"/>
                </a:cubicBezTo>
                <a:cubicBezTo>
                  <a:pt x="15038" y="8257"/>
                  <a:pt x="14462" y="8719"/>
                  <a:pt x="14462" y="9281"/>
                </a:cubicBezTo>
                <a:lnTo>
                  <a:pt x="14462" y="10552"/>
                </a:lnTo>
                <a:lnTo>
                  <a:pt x="10286" y="10552"/>
                </a:lnTo>
                <a:lnTo>
                  <a:pt x="10286" y="9892"/>
                </a:lnTo>
                <a:cubicBezTo>
                  <a:pt x="10286" y="9545"/>
                  <a:pt x="9936" y="9281"/>
                  <a:pt x="9525" y="9281"/>
                </a:cubicBezTo>
                <a:cubicBezTo>
                  <a:pt x="9113" y="9281"/>
                  <a:pt x="8763" y="9561"/>
                  <a:pt x="8763" y="9892"/>
                </a:cubicBezTo>
                <a:lnTo>
                  <a:pt x="8763" y="10552"/>
                </a:lnTo>
                <a:lnTo>
                  <a:pt x="1399" y="10552"/>
                </a:lnTo>
                <a:lnTo>
                  <a:pt x="8763" y="6853"/>
                </a:lnTo>
                <a:lnTo>
                  <a:pt x="8763" y="7217"/>
                </a:lnTo>
                <a:cubicBezTo>
                  <a:pt x="8763" y="7563"/>
                  <a:pt x="9113" y="7828"/>
                  <a:pt x="9525" y="7828"/>
                </a:cubicBezTo>
                <a:cubicBezTo>
                  <a:pt x="9936" y="7828"/>
                  <a:pt x="10286" y="7547"/>
                  <a:pt x="10286" y="7217"/>
                </a:cubicBezTo>
                <a:lnTo>
                  <a:pt x="10286" y="6077"/>
                </a:lnTo>
                <a:lnTo>
                  <a:pt x="14462" y="3980"/>
                </a:lnTo>
                <a:lnTo>
                  <a:pt x="14462" y="4806"/>
                </a:lnTo>
                <a:cubicBezTo>
                  <a:pt x="14462" y="5367"/>
                  <a:pt x="15038" y="5829"/>
                  <a:pt x="15737" y="5829"/>
                </a:cubicBezTo>
                <a:cubicBezTo>
                  <a:pt x="16437" y="5829"/>
                  <a:pt x="17013" y="5367"/>
                  <a:pt x="17013" y="4806"/>
                </a:cubicBezTo>
                <a:lnTo>
                  <a:pt x="17013" y="2675"/>
                </a:lnTo>
                <a:lnTo>
                  <a:pt x="21415" y="462"/>
                </a:lnTo>
                <a:cubicBezTo>
                  <a:pt x="21559" y="396"/>
                  <a:pt x="21600" y="231"/>
                  <a:pt x="21518" y="116"/>
                </a:cubicBezTo>
                <a:cubicBezTo>
                  <a:pt x="21456" y="33"/>
                  <a:pt x="21353" y="0"/>
                  <a:pt x="21250" y="0"/>
                </a:cubicBezTo>
                <a:cubicBezTo>
                  <a:pt x="21189" y="0"/>
                  <a:pt x="21147" y="17"/>
                  <a:pt x="21086" y="33"/>
                </a:cubicBezTo>
                <a:lnTo>
                  <a:pt x="17013" y="2081"/>
                </a:lnTo>
                <a:lnTo>
                  <a:pt x="17013" y="1750"/>
                </a:lnTo>
                <a:cubicBezTo>
                  <a:pt x="17013" y="1189"/>
                  <a:pt x="16437" y="727"/>
                  <a:pt x="15737" y="727"/>
                </a:cubicBezTo>
                <a:cubicBezTo>
                  <a:pt x="15038" y="727"/>
                  <a:pt x="14462" y="1189"/>
                  <a:pt x="14462" y="1750"/>
                </a:cubicBezTo>
                <a:lnTo>
                  <a:pt x="14462" y="3369"/>
                </a:lnTo>
                <a:lnTo>
                  <a:pt x="10286" y="5483"/>
                </a:lnTo>
                <a:lnTo>
                  <a:pt x="10286" y="5400"/>
                </a:lnTo>
                <a:cubicBezTo>
                  <a:pt x="10286" y="5053"/>
                  <a:pt x="9936" y="4789"/>
                  <a:pt x="9525" y="4789"/>
                </a:cubicBezTo>
                <a:cubicBezTo>
                  <a:pt x="9113" y="4789"/>
                  <a:pt x="8763" y="5070"/>
                  <a:pt x="8763" y="5400"/>
                </a:cubicBezTo>
                <a:lnTo>
                  <a:pt x="8763" y="6259"/>
                </a:lnTo>
                <a:lnTo>
                  <a:pt x="165" y="10585"/>
                </a:lnTo>
                <a:cubicBezTo>
                  <a:pt x="165" y="10585"/>
                  <a:pt x="165" y="10585"/>
                  <a:pt x="165" y="10585"/>
                </a:cubicBezTo>
                <a:cubicBezTo>
                  <a:pt x="144" y="10585"/>
                  <a:pt x="144" y="10602"/>
                  <a:pt x="123" y="10618"/>
                </a:cubicBezTo>
                <a:cubicBezTo>
                  <a:pt x="103" y="10635"/>
                  <a:pt x="103" y="10635"/>
                  <a:pt x="82" y="10651"/>
                </a:cubicBezTo>
                <a:cubicBezTo>
                  <a:pt x="82" y="10668"/>
                  <a:pt x="62" y="10668"/>
                  <a:pt x="62" y="10684"/>
                </a:cubicBezTo>
                <a:cubicBezTo>
                  <a:pt x="62" y="10701"/>
                  <a:pt x="41" y="10701"/>
                  <a:pt x="41" y="10717"/>
                </a:cubicBezTo>
                <a:cubicBezTo>
                  <a:pt x="41" y="10717"/>
                  <a:pt x="41" y="10717"/>
                  <a:pt x="41" y="10734"/>
                </a:cubicBezTo>
                <a:cubicBezTo>
                  <a:pt x="41" y="10750"/>
                  <a:pt x="41" y="10750"/>
                  <a:pt x="41" y="10767"/>
                </a:cubicBezTo>
                <a:cubicBezTo>
                  <a:pt x="21" y="10767"/>
                  <a:pt x="0" y="10783"/>
                  <a:pt x="0" y="10800"/>
                </a:cubicBezTo>
                <a:close/>
              </a:path>
            </a:pathLst>
          </a:custGeom>
          <a:solidFill>
            <a:srgbClr val="264653"/>
          </a:solidFill>
          <a:ln w="12700">
            <a:solidFill>
              <a:srgbClr val="D8D8D8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Circle">
            <a:extLst>
              <a:ext uri="{FF2B5EF4-FFF2-40B4-BE49-F238E27FC236}">
                <a16:creationId xmlns:a16="http://schemas.microsoft.com/office/drawing/2014/main" id="{E4C6D537-0D1D-4976-AE9B-98A756EE7791}"/>
              </a:ext>
            </a:extLst>
          </p:cNvPr>
          <p:cNvSpPr/>
          <p:nvPr/>
        </p:nvSpPr>
        <p:spPr>
          <a:xfrm>
            <a:off x="3758689" y="1758439"/>
            <a:ext cx="1626622" cy="162662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7" name="Circle">
            <a:extLst>
              <a:ext uri="{FF2B5EF4-FFF2-40B4-BE49-F238E27FC236}">
                <a16:creationId xmlns:a16="http://schemas.microsoft.com/office/drawing/2014/main" id="{174125C5-C778-4BA7-AB3D-8E7E2DC6A85A}"/>
              </a:ext>
            </a:extLst>
          </p:cNvPr>
          <p:cNvSpPr/>
          <p:nvPr/>
        </p:nvSpPr>
        <p:spPr>
          <a:xfrm>
            <a:off x="3880306" y="1880055"/>
            <a:ext cx="1383388" cy="1383389"/>
          </a:xfrm>
          <a:prstGeom prst="ellipse">
            <a:avLst/>
          </a:prstGeom>
          <a:solidFill>
            <a:srgbClr val="2A9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369757-B01B-41DC-BE3E-D215733A3B89}"/>
              </a:ext>
            </a:extLst>
          </p:cNvPr>
          <p:cNvSpPr txBox="1"/>
          <p:nvPr/>
        </p:nvSpPr>
        <p:spPr>
          <a:xfrm rot="1760912">
            <a:off x="1832308" y="1075938"/>
            <a:ext cx="187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E320F-565A-4CA2-8673-FCF19B56D9C9}"/>
              </a:ext>
            </a:extLst>
          </p:cNvPr>
          <p:cNvSpPr txBox="1"/>
          <p:nvPr/>
        </p:nvSpPr>
        <p:spPr>
          <a:xfrm rot="19911848">
            <a:off x="5127454" y="1090719"/>
            <a:ext cx="187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chế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A3DF2-5BF1-42BF-B9AE-E404778DD16D}"/>
              </a:ext>
            </a:extLst>
          </p:cNvPr>
          <p:cNvSpPr txBox="1"/>
          <p:nvPr/>
        </p:nvSpPr>
        <p:spPr>
          <a:xfrm>
            <a:off x="359599" y="1461484"/>
            <a:ext cx="201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3E4D85-FA03-465A-BD2A-DC7364469C91}"/>
              </a:ext>
            </a:extLst>
          </p:cNvPr>
          <p:cNvSpPr txBox="1"/>
          <p:nvPr/>
        </p:nvSpPr>
        <p:spPr>
          <a:xfrm>
            <a:off x="393346" y="2994978"/>
            <a:ext cx="2018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77D29B-D3C1-48EA-A962-AA6830A4C192}"/>
              </a:ext>
            </a:extLst>
          </p:cNvPr>
          <p:cNvSpPr txBox="1"/>
          <p:nvPr/>
        </p:nvSpPr>
        <p:spPr>
          <a:xfrm>
            <a:off x="393346" y="2264579"/>
            <a:ext cx="201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64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14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DC94FD-52C9-418D-B74A-FD82FC67EE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905AECD-2830-426F-9B24-7C462076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332" y="598311"/>
            <a:ext cx="4214048" cy="2528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A72748-C462-44D9-907A-89121E7B3C83}"/>
              </a:ext>
            </a:extLst>
          </p:cNvPr>
          <p:cNvSpPr txBox="1"/>
          <p:nvPr/>
        </p:nvSpPr>
        <p:spPr>
          <a:xfrm>
            <a:off x="282221" y="722489"/>
            <a:ext cx="4112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id="{71D9F535-9196-4FB4-8A14-FCFB9DF58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621" y="0"/>
            <a:ext cx="778934" cy="778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5683C-220E-43BA-853C-FD2DAC89E9AD}"/>
              </a:ext>
            </a:extLst>
          </p:cNvPr>
          <p:cNvSpPr txBox="1"/>
          <p:nvPr/>
        </p:nvSpPr>
        <p:spPr>
          <a:xfrm>
            <a:off x="180620" y="2094696"/>
            <a:ext cx="4467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7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12  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Thực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tế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	     7  3  99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Diagram, shape&#10;&#10;Description automatically generated">
            <a:extLst>
              <a:ext uri="{FF2B5EF4-FFF2-40B4-BE49-F238E27FC236}">
                <a16:creationId xmlns:a16="http://schemas.microsoft.com/office/drawing/2014/main" id="{D46AE8A4-0A23-4BA4-A905-DBC15D63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331" y="598311"/>
            <a:ext cx="4214048" cy="252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846419" y="1617957"/>
            <a:ext cx="7451161" cy="190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b="1" dirty="0"/>
              <a:t>“Greed, for lack of better word, is good”</a:t>
            </a:r>
            <a:endParaRPr sz="4000" b="1" dirty="0"/>
          </a:p>
          <a:p>
            <a:pPr marL="0" lvl="0" indent="0" algn="r">
              <a:buNone/>
            </a:pPr>
            <a:r>
              <a:rPr lang="en-US" sz="1500" dirty="0"/>
              <a:t>Gordon Gecko, Wall Street (1987)</a:t>
            </a:r>
            <a:endParaRPr sz="1500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F3C79D85-B81D-45AA-A8D1-134502DDB168}"/>
              </a:ext>
            </a:extLst>
          </p:cNvPr>
          <p:cNvSpPr/>
          <p:nvPr/>
        </p:nvSpPr>
        <p:spPr>
          <a:xfrm>
            <a:off x="4564230" y="665116"/>
            <a:ext cx="45719" cy="360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5040" y="21600"/>
                  <a:pt x="0" y="21536"/>
                  <a:pt x="0" y="21463"/>
                </a:cubicBezTo>
                <a:lnTo>
                  <a:pt x="0" y="20916"/>
                </a:lnTo>
                <a:cubicBezTo>
                  <a:pt x="0" y="20843"/>
                  <a:pt x="5040" y="20779"/>
                  <a:pt x="10800" y="20779"/>
                </a:cubicBezTo>
                <a:cubicBezTo>
                  <a:pt x="16560" y="20779"/>
                  <a:pt x="21600" y="20843"/>
                  <a:pt x="21600" y="20916"/>
                </a:cubicBezTo>
                <a:lnTo>
                  <a:pt x="21600" y="21463"/>
                </a:lnTo>
                <a:cubicBezTo>
                  <a:pt x="21600" y="21536"/>
                  <a:pt x="16560" y="21600"/>
                  <a:pt x="10800" y="21600"/>
                </a:cubicBezTo>
                <a:close/>
                <a:moveTo>
                  <a:pt x="10800" y="20505"/>
                </a:moveTo>
                <a:cubicBezTo>
                  <a:pt x="5040" y="20505"/>
                  <a:pt x="0" y="20441"/>
                  <a:pt x="0" y="20368"/>
                </a:cubicBezTo>
                <a:lnTo>
                  <a:pt x="0" y="19821"/>
                </a:lnTo>
                <a:cubicBezTo>
                  <a:pt x="0" y="19748"/>
                  <a:pt x="5040" y="19684"/>
                  <a:pt x="10800" y="19684"/>
                </a:cubicBezTo>
                <a:cubicBezTo>
                  <a:pt x="16560" y="19684"/>
                  <a:pt x="21600" y="19748"/>
                  <a:pt x="21600" y="19821"/>
                </a:cubicBezTo>
                <a:lnTo>
                  <a:pt x="21600" y="20368"/>
                </a:lnTo>
                <a:cubicBezTo>
                  <a:pt x="21600" y="20441"/>
                  <a:pt x="16560" y="20505"/>
                  <a:pt x="10800" y="20505"/>
                </a:cubicBezTo>
                <a:close/>
                <a:moveTo>
                  <a:pt x="10800" y="19410"/>
                </a:moveTo>
                <a:cubicBezTo>
                  <a:pt x="5040" y="19410"/>
                  <a:pt x="0" y="19346"/>
                  <a:pt x="0" y="19273"/>
                </a:cubicBezTo>
                <a:lnTo>
                  <a:pt x="0" y="18725"/>
                </a:lnTo>
                <a:cubicBezTo>
                  <a:pt x="0" y="18652"/>
                  <a:pt x="5040" y="18589"/>
                  <a:pt x="10800" y="18589"/>
                </a:cubicBezTo>
                <a:cubicBezTo>
                  <a:pt x="16560" y="18589"/>
                  <a:pt x="21600" y="18652"/>
                  <a:pt x="21600" y="18725"/>
                </a:cubicBezTo>
                <a:lnTo>
                  <a:pt x="21600" y="19273"/>
                </a:lnTo>
                <a:cubicBezTo>
                  <a:pt x="21600" y="19346"/>
                  <a:pt x="16560" y="19410"/>
                  <a:pt x="10800" y="19410"/>
                </a:cubicBezTo>
                <a:close/>
                <a:moveTo>
                  <a:pt x="10800" y="18315"/>
                </a:moveTo>
                <a:cubicBezTo>
                  <a:pt x="5040" y="18315"/>
                  <a:pt x="0" y="18251"/>
                  <a:pt x="0" y="18178"/>
                </a:cubicBezTo>
                <a:lnTo>
                  <a:pt x="0" y="17630"/>
                </a:lnTo>
                <a:cubicBezTo>
                  <a:pt x="0" y="17557"/>
                  <a:pt x="5040" y="17494"/>
                  <a:pt x="10800" y="17494"/>
                </a:cubicBezTo>
                <a:cubicBezTo>
                  <a:pt x="16560" y="17494"/>
                  <a:pt x="21600" y="17557"/>
                  <a:pt x="21600" y="17630"/>
                </a:cubicBezTo>
                <a:lnTo>
                  <a:pt x="21600" y="18178"/>
                </a:lnTo>
                <a:cubicBezTo>
                  <a:pt x="21600" y="18260"/>
                  <a:pt x="16560" y="18315"/>
                  <a:pt x="10800" y="18315"/>
                </a:cubicBezTo>
                <a:close/>
                <a:moveTo>
                  <a:pt x="10800" y="17229"/>
                </a:moveTo>
                <a:cubicBezTo>
                  <a:pt x="5040" y="17229"/>
                  <a:pt x="0" y="17165"/>
                  <a:pt x="0" y="17092"/>
                </a:cubicBezTo>
                <a:lnTo>
                  <a:pt x="0" y="16544"/>
                </a:lnTo>
                <a:cubicBezTo>
                  <a:pt x="0" y="16471"/>
                  <a:pt x="5040" y="16408"/>
                  <a:pt x="10800" y="16408"/>
                </a:cubicBezTo>
                <a:cubicBezTo>
                  <a:pt x="16560" y="16408"/>
                  <a:pt x="21600" y="16471"/>
                  <a:pt x="21600" y="16544"/>
                </a:cubicBezTo>
                <a:lnTo>
                  <a:pt x="21600" y="17092"/>
                </a:lnTo>
                <a:cubicBezTo>
                  <a:pt x="21600" y="17165"/>
                  <a:pt x="16560" y="17229"/>
                  <a:pt x="10800" y="17229"/>
                </a:cubicBezTo>
                <a:close/>
                <a:moveTo>
                  <a:pt x="10800" y="16134"/>
                </a:moveTo>
                <a:cubicBezTo>
                  <a:pt x="5040" y="16134"/>
                  <a:pt x="0" y="16070"/>
                  <a:pt x="0" y="15997"/>
                </a:cubicBezTo>
                <a:lnTo>
                  <a:pt x="0" y="15449"/>
                </a:lnTo>
                <a:cubicBezTo>
                  <a:pt x="0" y="15376"/>
                  <a:pt x="5040" y="15313"/>
                  <a:pt x="10800" y="15313"/>
                </a:cubicBezTo>
                <a:cubicBezTo>
                  <a:pt x="16560" y="15313"/>
                  <a:pt x="21600" y="15376"/>
                  <a:pt x="21600" y="15449"/>
                </a:cubicBezTo>
                <a:lnTo>
                  <a:pt x="21600" y="15997"/>
                </a:lnTo>
                <a:cubicBezTo>
                  <a:pt x="21600" y="16070"/>
                  <a:pt x="16560" y="16134"/>
                  <a:pt x="10800" y="16134"/>
                </a:cubicBezTo>
                <a:close/>
                <a:moveTo>
                  <a:pt x="10800" y="15039"/>
                </a:moveTo>
                <a:cubicBezTo>
                  <a:pt x="5040" y="15039"/>
                  <a:pt x="0" y="14975"/>
                  <a:pt x="0" y="14902"/>
                </a:cubicBezTo>
                <a:lnTo>
                  <a:pt x="0" y="14354"/>
                </a:lnTo>
                <a:cubicBezTo>
                  <a:pt x="0" y="14281"/>
                  <a:pt x="5040" y="14217"/>
                  <a:pt x="10800" y="14217"/>
                </a:cubicBezTo>
                <a:cubicBezTo>
                  <a:pt x="16560" y="14217"/>
                  <a:pt x="21600" y="14281"/>
                  <a:pt x="21600" y="14354"/>
                </a:cubicBezTo>
                <a:lnTo>
                  <a:pt x="21600" y="14902"/>
                </a:lnTo>
                <a:cubicBezTo>
                  <a:pt x="21600" y="14975"/>
                  <a:pt x="16560" y="15039"/>
                  <a:pt x="10800" y="15039"/>
                </a:cubicBezTo>
                <a:close/>
                <a:moveTo>
                  <a:pt x="10800" y="13944"/>
                </a:moveTo>
                <a:cubicBezTo>
                  <a:pt x="5040" y="13944"/>
                  <a:pt x="0" y="13880"/>
                  <a:pt x="0" y="13807"/>
                </a:cubicBezTo>
                <a:lnTo>
                  <a:pt x="0" y="13259"/>
                </a:lnTo>
                <a:cubicBezTo>
                  <a:pt x="0" y="13186"/>
                  <a:pt x="5040" y="13122"/>
                  <a:pt x="10800" y="13122"/>
                </a:cubicBezTo>
                <a:cubicBezTo>
                  <a:pt x="16560" y="13122"/>
                  <a:pt x="21600" y="13186"/>
                  <a:pt x="21600" y="13259"/>
                </a:cubicBezTo>
                <a:lnTo>
                  <a:pt x="21600" y="13807"/>
                </a:lnTo>
                <a:cubicBezTo>
                  <a:pt x="21600" y="13880"/>
                  <a:pt x="16560" y="13944"/>
                  <a:pt x="10800" y="13944"/>
                </a:cubicBezTo>
                <a:close/>
                <a:moveTo>
                  <a:pt x="10800" y="12849"/>
                </a:moveTo>
                <a:cubicBezTo>
                  <a:pt x="5040" y="12849"/>
                  <a:pt x="0" y="12785"/>
                  <a:pt x="0" y="12712"/>
                </a:cubicBezTo>
                <a:lnTo>
                  <a:pt x="0" y="12164"/>
                </a:lnTo>
                <a:cubicBezTo>
                  <a:pt x="0" y="12091"/>
                  <a:pt x="5040" y="12027"/>
                  <a:pt x="10800" y="12027"/>
                </a:cubicBezTo>
                <a:cubicBezTo>
                  <a:pt x="16560" y="12027"/>
                  <a:pt x="21600" y="12091"/>
                  <a:pt x="21600" y="12164"/>
                </a:cubicBezTo>
                <a:lnTo>
                  <a:pt x="21600" y="12712"/>
                </a:lnTo>
                <a:cubicBezTo>
                  <a:pt x="21600" y="12794"/>
                  <a:pt x="16560" y="12849"/>
                  <a:pt x="10800" y="12849"/>
                </a:cubicBezTo>
                <a:close/>
                <a:moveTo>
                  <a:pt x="10800" y="11763"/>
                </a:moveTo>
                <a:cubicBezTo>
                  <a:pt x="5040" y="11763"/>
                  <a:pt x="0" y="11699"/>
                  <a:pt x="0" y="11626"/>
                </a:cubicBezTo>
                <a:lnTo>
                  <a:pt x="0" y="11078"/>
                </a:lnTo>
                <a:cubicBezTo>
                  <a:pt x="0" y="11005"/>
                  <a:pt x="5040" y="10941"/>
                  <a:pt x="10800" y="10941"/>
                </a:cubicBezTo>
                <a:cubicBezTo>
                  <a:pt x="16560" y="10941"/>
                  <a:pt x="21600" y="11005"/>
                  <a:pt x="21600" y="11078"/>
                </a:cubicBezTo>
                <a:lnTo>
                  <a:pt x="21600" y="11626"/>
                </a:lnTo>
                <a:cubicBezTo>
                  <a:pt x="21600" y="11699"/>
                  <a:pt x="16560" y="11763"/>
                  <a:pt x="10800" y="11763"/>
                </a:cubicBezTo>
                <a:close/>
                <a:moveTo>
                  <a:pt x="10800" y="10668"/>
                </a:moveTo>
                <a:cubicBezTo>
                  <a:pt x="5040" y="10668"/>
                  <a:pt x="0" y="10604"/>
                  <a:pt x="0" y="10531"/>
                </a:cubicBezTo>
                <a:lnTo>
                  <a:pt x="0" y="9983"/>
                </a:lnTo>
                <a:cubicBezTo>
                  <a:pt x="0" y="9910"/>
                  <a:pt x="5040" y="9846"/>
                  <a:pt x="10800" y="9846"/>
                </a:cubicBezTo>
                <a:cubicBezTo>
                  <a:pt x="16560" y="9846"/>
                  <a:pt x="21600" y="9910"/>
                  <a:pt x="21600" y="9983"/>
                </a:cubicBezTo>
                <a:lnTo>
                  <a:pt x="21600" y="10531"/>
                </a:lnTo>
                <a:cubicBezTo>
                  <a:pt x="21600" y="10604"/>
                  <a:pt x="16560" y="10668"/>
                  <a:pt x="10800" y="10668"/>
                </a:cubicBezTo>
                <a:close/>
                <a:moveTo>
                  <a:pt x="10800" y="9573"/>
                </a:moveTo>
                <a:cubicBezTo>
                  <a:pt x="5040" y="9573"/>
                  <a:pt x="0" y="9509"/>
                  <a:pt x="0" y="9436"/>
                </a:cubicBezTo>
                <a:lnTo>
                  <a:pt x="0" y="8888"/>
                </a:lnTo>
                <a:cubicBezTo>
                  <a:pt x="0" y="8815"/>
                  <a:pt x="5040" y="8751"/>
                  <a:pt x="10800" y="8751"/>
                </a:cubicBezTo>
                <a:cubicBezTo>
                  <a:pt x="16560" y="8751"/>
                  <a:pt x="21600" y="8815"/>
                  <a:pt x="21600" y="8888"/>
                </a:cubicBezTo>
                <a:lnTo>
                  <a:pt x="21600" y="9436"/>
                </a:lnTo>
                <a:cubicBezTo>
                  <a:pt x="21600" y="9509"/>
                  <a:pt x="16560" y="9573"/>
                  <a:pt x="10800" y="9573"/>
                </a:cubicBezTo>
                <a:close/>
                <a:moveTo>
                  <a:pt x="10800" y="8478"/>
                </a:moveTo>
                <a:cubicBezTo>
                  <a:pt x="5040" y="8478"/>
                  <a:pt x="0" y="8414"/>
                  <a:pt x="0" y="8341"/>
                </a:cubicBezTo>
                <a:lnTo>
                  <a:pt x="0" y="7793"/>
                </a:lnTo>
                <a:cubicBezTo>
                  <a:pt x="0" y="7720"/>
                  <a:pt x="5040" y="7656"/>
                  <a:pt x="10800" y="7656"/>
                </a:cubicBezTo>
                <a:cubicBezTo>
                  <a:pt x="16560" y="7656"/>
                  <a:pt x="21600" y="7720"/>
                  <a:pt x="21600" y="7793"/>
                </a:cubicBezTo>
                <a:lnTo>
                  <a:pt x="21600" y="8341"/>
                </a:lnTo>
                <a:cubicBezTo>
                  <a:pt x="21600" y="8414"/>
                  <a:pt x="16560" y="8478"/>
                  <a:pt x="10800" y="8478"/>
                </a:cubicBezTo>
                <a:close/>
                <a:moveTo>
                  <a:pt x="10800" y="7383"/>
                </a:moveTo>
                <a:cubicBezTo>
                  <a:pt x="5040" y="7383"/>
                  <a:pt x="0" y="7319"/>
                  <a:pt x="0" y="7246"/>
                </a:cubicBezTo>
                <a:lnTo>
                  <a:pt x="0" y="6698"/>
                </a:lnTo>
                <a:cubicBezTo>
                  <a:pt x="0" y="6625"/>
                  <a:pt x="5040" y="6561"/>
                  <a:pt x="10800" y="6561"/>
                </a:cubicBezTo>
                <a:cubicBezTo>
                  <a:pt x="16560" y="6561"/>
                  <a:pt x="21600" y="6625"/>
                  <a:pt x="21600" y="6698"/>
                </a:cubicBezTo>
                <a:lnTo>
                  <a:pt x="21600" y="7246"/>
                </a:lnTo>
                <a:cubicBezTo>
                  <a:pt x="21600" y="7328"/>
                  <a:pt x="16560" y="7383"/>
                  <a:pt x="10800" y="7383"/>
                </a:cubicBezTo>
                <a:close/>
                <a:moveTo>
                  <a:pt x="10800" y="6287"/>
                </a:moveTo>
                <a:cubicBezTo>
                  <a:pt x="5040" y="6287"/>
                  <a:pt x="0" y="6224"/>
                  <a:pt x="0" y="6151"/>
                </a:cubicBezTo>
                <a:lnTo>
                  <a:pt x="0" y="5603"/>
                </a:lnTo>
                <a:cubicBezTo>
                  <a:pt x="0" y="5530"/>
                  <a:pt x="5040" y="5466"/>
                  <a:pt x="10800" y="5466"/>
                </a:cubicBezTo>
                <a:cubicBezTo>
                  <a:pt x="16560" y="5466"/>
                  <a:pt x="21600" y="5530"/>
                  <a:pt x="21600" y="5603"/>
                </a:cubicBezTo>
                <a:lnTo>
                  <a:pt x="21600" y="6151"/>
                </a:lnTo>
                <a:cubicBezTo>
                  <a:pt x="21600" y="6233"/>
                  <a:pt x="16560" y="6287"/>
                  <a:pt x="10800" y="6287"/>
                </a:cubicBezTo>
                <a:close/>
                <a:moveTo>
                  <a:pt x="10800" y="5202"/>
                </a:moveTo>
                <a:cubicBezTo>
                  <a:pt x="5040" y="5202"/>
                  <a:pt x="0" y="5138"/>
                  <a:pt x="0" y="5065"/>
                </a:cubicBezTo>
                <a:lnTo>
                  <a:pt x="0" y="4517"/>
                </a:lnTo>
                <a:cubicBezTo>
                  <a:pt x="0" y="4444"/>
                  <a:pt x="5040" y="4380"/>
                  <a:pt x="10800" y="4380"/>
                </a:cubicBezTo>
                <a:cubicBezTo>
                  <a:pt x="16560" y="4380"/>
                  <a:pt x="21600" y="4444"/>
                  <a:pt x="21600" y="4517"/>
                </a:cubicBezTo>
                <a:lnTo>
                  <a:pt x="21600" y="5065"/>
                </a:lnTo>
                <a:cubicBezTo>
                  <a:pt x="21600" y="5138"/>
                  <a:pt x="16560" y="5202"/>
                  <a:pt x="10800" y="5202"/>
                </a:cubicBezTo>
                <a:close/>
                <a:moveTo>
                  <a:pt x="10800" y="4106"/>
                </a:moveTo>
                <a:cubicBezTo>
                  <a:pt x="5040" y="4106"/>
                  <a:pt x="0" y="4043"/>
                  <a:pt x="0" y="3970"/>
                </a:cubicBezTo>
                <a:lnTo>
                  <a:pt x="0" y="3422"/>
                </a:lnTo>
                <a:cubicBezTo>
                  <a:pt x="0" y="3349"/>
                  <a:pt x="5040" y="3285"/>
                  <a:pt x="10800" y="3285"/>
                </a:cubicBezTo>
                <a:cubicBezTo>
                  <a:pt x="16560" y="3285"/>
                  <a:pt x="21600" y="3349"/>
                  <a:pt x="21600" y="3422"/>
                </a:cubicBezTo>
                <a:lnTo>
                  <a:pt x="21600" y="3970"/>
                </a:lnTo>
                <a:cubicBezTo>
                  <a:pt x="21600" y="4043"/>
                  <a:pt x="16560" y="4106"/>
                  <a:pt x="10800" y="4106"/>
                </a:cubicBezTo>
                <a:close/>
                <a:moveTo>
                  <a:pt x="10800" y="3011"/>
                </a:moveTo>
                <a:cubicBezTo>
                  <a:pt x="5040" y="3011"/>
                  <a:pt x="0" y="2948"/>
                  <a:pt x="0" y="2875"/>
                </a:cubicBezTo>
                <a:lnTo>
                  <a:pt x="0" y="2327"/>
                </a:lnTo>
                <a:cubicBezTo>
                  <a:pt x="0" y="2254"/>
                  <a:pt x="5040" y="2190"/>
                  <a:pt x="10800" y="2190"/>
                </a:cubicBezTo>
                <a:cubicBezTo>
                  <a:pt x="16560" y="2190"/>
                  <a:pt x="21600" y="2254"/>
                  <a:pt x="21600" y="2327"/>
                </a:cubicBezTo>
                <a:lnTo>
                  <a:pt x="21600" y="2875"/>
                </a:lnTo>
                <a:cubicBezTo>
                  <a:pt x="21600" y="2948"/>
                  <a:pt x="16560" y="3011"/>
                  <a:pt x="10800" y="3011"/>
                </a:cubicBezTo>
                <a:close/>
                <a:moveTo>
                  <a:pt x="10800" y="1916"/>
                </a:moveTo>
                <a:cubicBezTo>
                  <a:pt x="5040" y="1916"/>
                  <a:pt x="0" y="1852"/>
                  <a:pt x="0" y="1779"/>
                </a:cubicBezTo>
                <a:lnTo>
                  <a:pt x="0" y="1232"/>
                </a:lnTo>
                <a:cubicBezTo>
                  <a:pt x="0" y="1159"/>
                  <a:pt x="5040" y="1095"/>
                  <a:pt x="10800" y="1095"/>
                </a:cubicBezTo>
                <a:cubicBezTo>
                  <a:pt x="16560" y="1095"/>
                  <a:pt x="21600" y="1159"/>
                  <a:pt x="21600" y="1232"/>
                </a:cubicBezTo>
                <a:lnTo>
                  <a:pt x="21600" y="1779"/>
                </a:lnTo>
                <a:cubicBezTo>
                  <a:pt x="21600" y="1862"/>
                  <a:pt x="16560" y="1916"/>
                  <a:pt x="10800" y="1916"/>
                </a:cubicBezTo>
                <a:close/>
                <a:moveTo>
                  <a:pt x="10800" y="821"/>
                </a:moveTo>
                <a:cubicBezTo>
                  <a:pt x="5040" y="821"/>
                  <a:pt x="0" y="757"/>
                  <a:pt x="0" y="684"/>
                </a:cubicBezTo>
                <a:lnTo>
                  <a:pt x="0" y="137"/>
                </a:lnTo>
                <a:cubicBezTo>
                  <a:pt x="0" y="64"/>
                  <a:pt x="5040" y="0"/>
                  <a:pt x="10800" y="0"/>
                </a:cubicBezTo>
                <a:cubicBezTo>
                  <a:pt x="16560" y="0"/>
                  <a:pt x="21600" y="64"/>
                  <a:pt x="21600" y="137"/>
                </a:cubicBezTo>
                <a:lnTo>
                  <a:pt x="21600" y="684"/>
                </a:lnTo>
                <a:cubicBezTo>
                  <a:pt x="21600" y="767"/>
                  <a:pt x="16560" y="821"/>
                  <a:pt x="10800" y="82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E3131BFB-2703-45FF-A252-11906F4E31E9}"/>
              </a:ext>
            </a:extLst>
          </p:cNvPr>
          <p:cNvSpPr/>
          <p:nvPr/>
        </p:nvSpPr>
        <p:spPr>
          <a:xfrm>
            <a:off x="518895" y="525894"/>
            <a:ext cx="3361411" cy="4091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0" extrusionOk="0">
                <a:moveTo>
                  <a:pt x="20870" y="8353"/>
                </a:moveTo>
                <a:lnTo>
                  <a:pt x="1776" y="111"/>
                </a:lnTo>
                <a:cubicBezTo>
                  <a:pt x="947" y="-250"/>
                  <a:pt x="0" y="312"/>
                  <a:pt x="0" y="1167"/>
                </a:cubicBezTo>
                <a:lnTo>
                  <a:pt x="0" y="10550"/>
                </a:lnTo>
                <a:lnTo>
                  <a:pt x="0" y="19933"/>
                </a:lnTo>
                <a:cubicBezTo>
                  <a:pt x="0" y="20780"/>
                  <a:pt x="947" y="21350"/>
                  <a:pt x="1776" y="20989"/>
                </a:cubicBezTo>
                <a:lnTo>
                  <a:pt x="20879" y="12747"/>
                </a:lnTo>
                <a:cubicBezTo>
                  <a:pt x="21321" y="12554"/>
                  <a:pt x="21600" y="12143"/>
                  <a:pt x="21600" y="11690"/>
                </a:cubicBezTo>
                <a:lnTo>
                  <a:pt x="21600" y="10550"/>
                </a:lnTo>
                <a:lnTo>
                  <a:pt x="21600" y="9410"/>
                </a:lnTo>
                <a:cubicBezTo>
                  <a:pt x="21600" y="8957"/>
                  <a:pt x="21312" y="8546"/>
                  <a:pt x="20870" y="8353"/>
                </a:cubicBezTo>
                <a:close/>
              </a:path>
            </a:pathLst>
          </a:custGeom>
          <a:solidFill>
            <a:srgbClr val="5775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7FA80899-D40E-49C2-8843-34E138C9D79C}"/>
              </a:ext>
            </a:extLst>
          </p:cNvPr>
          <p:cNvSpPr/>
          <p:nvPr/>
        </p:nvSpPr>
        <p:spPr>
          <a:xfrm>
            <a:off x="5166076" y="422870"/>
            <a:ext cx="3584578" cy="4091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1" extrusionOk="0">
                <a:moveTo>
                  <a:pt x="19824" y="111"/>
                </a:moveTo>
                <a:lnTo>
                  <a:pt x="721" y="8353"/>
                </a:lnTo>
                <a:cubicBezTo>
                  <a:pt x="279" y="8546"/>
                  <a:pt x="0" y="8957"/>
                  <a:pt x="0" y="9410"/>
                </a:cubicBezTo>
                <a:lnTo>
                  <a:pt x="0" y="10550"/>
                </a:lnTo>
                <a:lnTo>
                  <a:pt x="0" y="11690"/>
                </a:lnTo>
                <a:cubicBezTo>
                  <a:pt x="0" y="12143"/>
                  <a:pt x="279" y="12554"/>
                  <a:pt x="721" y="12747"/>
                </a:cubicBezTo>
                <a:lnTo>
                  <a:pt x="19824" y="20989"/>
                </a:lnTo>
                <a:cubicBezTo>
                  <a:pt x="20653" y="21350"/>
                  <a:pt x="21600" y="20788"/>
                  <a:pt x="21600" y="19933"/>
                </a:cubicBezTo>
                <a:lnTo>
                  <a:pt x="21600" y="10550"/>
                </a:lnTo>
                <a:lnTo>
                  <a:pt x="21600" y="1167"/>
                </a:lnTo>
                <a:cubicBezTo>
                  <a:pt x="21600" y="312"/>
                  <a:pt x="20653" y="-250"/>
                  <a:pt x="19824" y="111"/>
                </a:cubicBezTo>
                <a:close/>
              </a:path>
            </a:pathLst>
          </a:custGeom>
          <a:solidFill>
            <a:srgbClr val="F4A26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00C4DFD6-E04B-45FC-83A9-82D37BF40455}"/>
              </a:ext>
            </a:extLst>
          </p:cNvPr>
          <p:cNvSpPr/>
          <p:nvPr/>
        </p:nvSpPr>
        <p:spPr>
          <a:xfrm>
            <a:off x="2538822" y="1799050"/>
            <a:ext cx="1240114" cy="154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8" extrusionOk="0">
                <a:moveTo>
                  <a:pt x="21560" y="10785"/>
                </a:moveTo>
                <a:cubicBezTo>
                  <a:pt x="21560" y="10768"/>
                  <a:pt x="21560" y="10751"/>
                  <a:pt x="21560" y="10735"/>
                </a:cubicBezTo>
                <a:cubicBezTo>
                  <a:pt x="21560" y="10718"/>
                  <a:pt x="21560" y="10718"/>
                  <a:pt x="21560" y="10702"/>
                </a:cubicBezTo>
                <a:cubicBezTo>
                  <a:pt x="21560" y="10702"/>
                  <a:pt x="21560" y="10702"/>
                  <a:pt x="21560" y="10685"/>
                </a:cubicBezTo>
                <a:cubicBezTo>
                  <a:pt x="21560" y="10669"/>
                  <a:pt x="21539" y="10652"/>
                  <a:pt x="21539" y="10652"/>
                </a:cubicBezTo>
                <a:cubicBezTo>
                  <a:pt x="21539" y="10636"/>
                  <a:pt x="21519" y="10636"/>
                  <a:pt x="21519" y="10619"/>
                </a:cubicBezTo>
                <a:cubicBezTo>
                  <a:pt x="21519" y="10603"/>
                  <a:pt x="21498" y="10603"/>
                  <a:pt x="21478" y="10586"/>
                </a:cubicBezTo>
                <a:cubicBezTo>
                  <a:pt x="21457" y="10570"/>
                  <a:pt x="21457" y="10570"/>
                  <a:pt x="21437" y="10553"/>
                </a:cubicBezTo>
                <a:cubicBezTo>
                  <a:pt x="21437" y="10553"/>
                  <a:pt x="21437" y="10553"/>
                  <a:pt x="21437" y="10553"/>
                </a:cubicBezTo>
                <a:lnTo>
                  <a:pt x="12838" y="6227"/>
                </a:lnTo>
                <a:lnTo>
                  <a:pt x="12838" y="5368"/>
                </a:lnTo>
                <a:cubicBezTo>
                  <a:pt x="12838" y="5021"/>
                  <a:pt x="12488" y="4757"/>
                  <a:pt x="12077" y="4757"/>
                </a:cubicBezTo>
                <a:cubicBezTo>
                  <a:pt x="11665" y="4757"/>
                  <a:pt x="11315" y="5038"/>
                  <a:pt x="11315" y="5368"/>
                </a:cubicBezTo>
                <a:lnTo>
                  <a:pt x="11315" y="5451"/>
                </a:lnTo>
                <a:lnTo>
                  <a:pt x="7098" y="3370"/>
                </a:lnTo>
                <a:lnTo>
                  <a:pt x="7098" y="1751"/>
                </a:lnTo>
                <a:cubicBezTo>
                  <a:pt x="7098" y="1190"/>
                  <a:pt x="6522" y="728"/>
                  <a:pt x="5823" y="728"/>
                </a:cubicBezTo>
                <a:cubicBezTo>
                  <a:pt x="5123" y="728"/>
                  <a:pt x="4547" y="1190"/>
                  <a:pt x="4547" y="1751"/>
                </a:cubicBezTo>
                <a:lnTo>
                  <a:pt x="4547" y="2082"/>
                </a:lnTo>
                <a:lnTo>
                  <a:pt x="474" y="34"/>
                </a:lnTo>
                <a:cubicBezTo>
                  <a:pt x="330" y="-32"/>
                  <a:pt x="145" y="1"/>
                  <a:pt x="42" y="117"/>
                </a:cubicBezTo>
                <a:cubicBezTo>
                  <a:pt x="-40" y="232"/>
                  <a:pt x="1" y="381"/>
                  <a:pt x="145" y="463"/>
                </a:cubicBezTo>
                <a:lnTo>
                  <a:pt x="4547" y="2676"/>
                </a:lnTo>
                <a:lnTo>
                  <a:pt x="4547" y="4790"/>
                </a:lnTo>
                <a:cubicBezTo>
                  <a:pt x="4547" y="5351"/>
                  <a:pt x="5123" y="5814"/>
                  <a:pt x="5823" y="5814"/>
                </a:cubicBezTo>
                <a:cubicBezTo>
                  <a:pt x="6522" y="5814"/>
                  <a:pt x="7098" y="5351"/>
                  <a:pt x="7098" y="4790"/>
                </a:cubicBezTo>
                <a:lnTo>
                  <a:pt x="7098" y="3964"/>
                </a:lnTo>
                <a:lnTo>
                  <a:pt x="11274" y="6062"/>
                </a:lnTo>
                <a:lnTo>
                  <a:pt x="11274" y="7201"/>
                </a:lnTo>
                <a:cubicBezTo>
                  <a:pt x="11274" y="7548"/>
                  <a:pt x="11624" y="7812"/>
                  <a:pt x="12035" y="7812"/>
                </a:cubicBezTo>
                <a:cubicBezTo>
                  <a:pt x="12447" y="7812"/>
                  <a:pt x="12797" y="7531"/>
                  <a:pt x="12797" y="7201"/>
                </a:cubicBezTo>
                <a:lnTo>
                  <a:pt x="12797" y="6838"/>
                </a:lnTo>
                <a:lnTo>
                  <a:pt x="20161" y="10537"/>
                </a:lnTo>
                <a:lnTo>
                  <a:pt x="12797" y="10537"/>
                </a:lnTo>
                <a:lnTo>
                  <a:pt x="12797" y="9876"/>
                </a:lnTo>
                <a:cubicBezTo>
                  <a:pt x="12797" y="9529"/>
                  <a:pt x="12447" y="9265"/>
                  <a:pt x="12035" y="9265"/>
                </a:cubicBezTo>
                <a:cubicBezTo>
                  <a:pt x="11624" y="9265"/>
                  <a:pt x="11274" y="9546"/>
                  <a:pt x="11274" y="9876"/>
                </a:cubicBezTo>
                <a:lnTo>
                  <a:pt x="11274" y="10537"/>
                </a:lnTo>
                <a:lnTo>
                  <a:pt x="7098" y="10537"/>
                </a:lnTo>
                <a:lnTo>
                  <a:pt x="7098" y="9265"/>
                </a:lnTo>
                <a:cubicBezTo>
                  <a:pt x="7098" y="8704"/>
                  <a:pt x="6522" y="8241"/>
                  <a:pt x="5823" y="8241"/>
                </a:cubicBezTo>
                <a:cubicBezTo>
                  <a:pt x="5123" y="8241"/>
                  <a:pt x="4547" y="8704"/>
                  <a:pt x="4547" y="9265"/>
                </a:cubicBezTo>
                <a:lnTo>
                  <a:pt x="4547" y="10537"/>
                </a:lnTo>
                <a:lnTo>
                  <a:pt x="310" y="10537"/>
                </a:lnTo>
                <a:cubicBezTo>
                  <a:pt x="145" y="10537"/>
                  <a:pt x="1" y="10652"/>
                  <a:pt x="1" y="10785"/>
                </a:cubicBezTo>
                <a:cubicBezTo>
                  <a:pt x="1" y="10917"/>
                  <a:pt x="145" y="11032"/>
                  <a:pt x="310" y="11032"/>
                </a:cubicBezTo>
                <a:lnTo>
                  <a:pt x="4547" y="11032"/>
                </a:lnTo>
                <a:lnTo>
                  <a:pt x="4547" y="12304"/>
                </a:lnTo>
                <a:cubicBezTo>
                  <a:pt x="4547" y="12865"/>
                  <a:pt x="5123" y="13328"/>
                  <a:pt x="5823" y="13328"/>
                </a:cubicBezTo>
                <a:cubicBezTo>
                  <a:pt x="6522" y="13328"/>
                  <a:pt x="7098" y="12865"/>
                  <a:pt x="7098" y="12304"/>
                </a:cubicBezTo>
                <a:lnTo>
                  <a:pt x="7098" y="11032"/>
                </a:lnTo>
                <a:lnTo>
                  <a:pt x="11274" y="11032"/>
                </a:lnTo>
                <a:lnTo>
                  <a:pt x="11274" y="11693"/>
                </a:lnTo>
                <a:cubicBezTo>
                  <a:pt x="11274" y="12040"/>
                  <a:pt x="11624" y="12304"/>
                  <a:pt x="12035" y="12304"/>
                </a:cubicBezTo>
                <a:cubicBezTo>
                  <a:pt x="12447" y="12304"/>
                  <a:pt x="12797" y="12023"/>
                  <a:pt x="12797" y="11693"/>
                </a:cubicBezTo>
                <a:lnTo>
                  <a:pt x="12797" y="11032"/>
                </a:lnTo>
                <a:lnTo>
                  <a:pt x="20161" y="11032"/>
                </a:lnTo>
                <a:lnTo>
                  <a:pt x="12797" y="14731"/>
                </a:lnTo>
                <a:lnTo>
                  <a:pt x="12797" y="14368"/>
                </a:lnTo>
                <a:cubicBezTo>
                  <a:pt x="12797" y="14021"/>
                  <a:pt x="12447" y="13757"/>
                  <a:pt x="12035" y="13757"/>
                </a:cubicBezTo>
                <a:cubicBezTo>
                  <a:pt x="11624" y="13757"/>
                  <a:pt x="11274" y="14038"/>
                  <a:pt x="11274" y="14368"/>
                </a:cubicBezTo>
                <a:lnTo>
                  <a:pt x="11274" y="15507"/>
                </a:lnTo>
                <a:lnTo>
                  <a:pt x="7098" y="17605"/>
                </a:lnTo>
                <a:lnTo>
                  <a:pt x="7098" y="16779"/>
                </a:lnTo>
                <a:cubicBezTo>
                  <a:pt x="7098" y="16218"/>
                  <a:pt x="6522" y="15755"/>
                  <a:pt x="5823" y="15755"/>
                </a:cubicBezTo>
                <a:cubicBezTo>
                  <a:pt x="5123" y="15755"/>
                  <a:pt x="4547" y="16218"/>
                  <a:pt x="4547" y="16779"/>
                </a:cubicBezTo>
                <a:lnTo>
                  <a:pt x="4547" y="18893"/>
                </a:lnTo>
                <a:lnTo>
                  <a:pt x="145" y="21106"/>
                </a:lnTo>
                <a:cubicBezTo>
                  <a:pt x="1" y="21172"/>
                  <a:pt x="-40" y="21337"/>
                  <a:pt x="42" y="21452"/>
                </a:cubicBezTo>
                <a:cubicBezTo>
                  <a:pt x="104" y="21535"/>
                  <a:pt x="207" y="21568"/>
                  <a:pt x="310" y="21568"/>
                </a:cubicBezTo>
                <a:cubicBezTo>
                  <a:pt x="371" y="21568"/>
                  <a:pt x="413" y="21551"/>
                  <a:pt x="474" y="21535"/>
                </a:cubicBezTo>
                <a:lnTo>
                  <a:pt x="4547" y="19487"/>
                </a:lnTo>
                <a:lnTo>
                  <a:pt x="4547" y="19818"/>
                </a:lnTo>
                <a:cubicBezTo>
                  <a:pt x="4547" y="20379"/>
                  <a:pt x="5123" y="20841"/>
                  <a:pt x="5823" y="20841"/>
                </a:cubicBezTo>
                <a:cubicBezTo>
                  <a:pt x="6522" y="20841"/>
                  <a:pt x="7098" y="20379"/>
                  <a:pt x="7098" y="19818"/>
                </a:cubicBezTo>
                <a:lnTo>
                  <a:pt x="7098" y="18183"/>
                </a:lnTo>
                <a:lnTo>
                  <a:pt x="11274" y="16085"/>
                </a:lnTo>
                <a:lnTo>
                  <a:pt x="11274" y="16168"/>
                </a:lnTo>
                <a:cubicBezTo>
                  <a:pt x="11274" y="16515"/>
                  <a:pt x="11624" y="16779"/>
                  <a:pt x="12035" y="16779"/>
                </a:cubicBezTo>
                <a:cubicBezTo>
                  <a:pt x="12447" y="16779"/>
                  <a:pt x="12797" y="16498"/>
                  <a:pt x="12797" y="16168"/>
                </a:cubicBezTo>
                <a:lnTo>
                  <a:pt x="12797" y="15309"/>
                </a:lnTo>
                <a:lnTo>
                  <a:pt x="21395" y="10983"/>
                </a:lnTo>
                <a:cubicBezTo>
                  <a:pt x="21395" y="10983"/>
                  <a:pt x="21395" y="10983"/>
                  <a:pt x="21395" y="10983"/>
                </a:cubicBezTo>
                <a:cubicBezTo>
                  <a:pt x="21416" y="10983"/>
                  <a:pt x="21416" y="10966"/>
                  <a:pt x="21437" y="10950"/>
                </a:cubicBezTo>
                <a:cubicBezTo>
                  <a:pt x="21457" y="10933"/>
                  <a:pt x="21457" y="10933"/>
                  <a:pt x="21478" y="10917"/>
                </a:cubicBezTo>
                <a:cubicBezTo>
                  <a:pt x="21478" y="10900"/>
                  <a:pt x="21498" y="10900"/>
                  <a:pt x="21498" y="10884"/>
                </a:cubicBezTo>
                <a:cubicBezTo>
                  <a:pt x="21498" y="10867"/>
                  <a:pt x="21519" y="10867"/>
                  <a:pt x="21519" y="10851"/>
                </a:cubicBezTo>
                <a:cubicBezTo>
                  <a:pt x="21519" y="10851"/>
                  <a:pt x="21519" y="10851"/>
                  <a:pt x="21519" y="10834"/>
                </a:cubicBezTo>
                <a:cubicBezTo>
                  <a:pt x="21519" y="10818"/>
                  <a:pt x="21519" y="10818"/>
                  <a:pt x="21519" y="10801"/>
                </a:cubicBezTo>
                <a:cubicBezTo>
                  <a:pt x="21539" y="10801"/>
                  <a:pt x="21560" y="10801"/>
                  <a:pt x="21560" y="10785"/>
                </a:cubicBezTo>
                <a:close/>
              </a:path>
            </a:pathLst>
          </a:custGeom>
          <a:solidFill>
            <a:srgbClr val="D8D8D8"/>
          </a:solidFill>
          <a:ln w="12700">
            <a:solidFill>
              <a:srgbClr val="26465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7ECD2916-6712-43FE-A48B-E9027CC58915}"/>
              </a:ext>
            </a:extLst>
          </p:cNvPr>
          <p:cNvSpPr/>
          <p:nvPr/>
        </p:nvSpPr>
        <p:spPr>
          <a:xfrm>
            <a:off x="5365064" y="1729539"/>
            <a:ext cx="1351672" cy="1684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8" extrusionOk="0">
                <a:moveTo>
                  <a:pt x="0" y="10800"/>
                </a:moveTo>
                <a:cubicBezTo>
                  <a:pt x="0" y="10817"/>
                  <a:pt x="0" y="10833"/>
                  <a:pt x="0" y="10850"/>
                </a:cubicBezTo>
                <a:cubicBezTo>
                  <a:pt x="0" y="10866"/>
                  <a:pt x="0" y="10866"/>
                  <a:pt x="0" y="10883"/>
                </a:cubicBezTo>
                <a:cubicBezTo>
                  <a:pt x="0" y="10883"/>
                  <a:pt x="0" y="10883"/>
                  <a:pt x="0" y="10899"/>
                </a:cubicBezTo>
                <a:cubicBezTo>
                  <a:pt x="0" y="10916"/>
                  <a:pt x="21" y="10932"/>
                  <a:pt x="21" y="10932"/>
                </a:cubicBezTo>
                <a:cubicBezTo>
                  <a:pt x="21" y="10949"/>
                  <a:pt x="41" y="10949"/>
                  <a:pt x="41" y="10965"/>
                </a:cubicBezTo>
                <a:cubicBezTo>
                  <a:pt x="41" y="10982"/>
                  <a:pt x="62" y="10982"/>
                  <a:pt x="82" y="10998"/>
                </a:cubicBezTo>
                <a:cubicBezTo>
                  <a:pt x="103" y="11015"/>
                  <a:pt x="103" y="11015"/>
                  <a:pt x="123" y="11031"/>
                </a:cubicBezTo>
                <a:cubicBezTo>
                  <a:pt x="123" y="11031"/>
                  <a:pt x="123" y="11031"/>
                  <a:pt x="123" y="11031"/>
                </a:cubicBezTo>
                <a:lnTo>
                  <a:pt x="8722" y="15358"/>
                </a:lnTo>
                <a:lnTo>
                  <a:pt x="8722" y="16217"/>
                </a:lnTo>
                <a:cubicBezTo>
                  <a:pt x="8722" y="16563"/>
                  <a:pt x="9072" y="16828"/>
                  <a:pt x="9483" y="16828"/>
                </a:cubicBezTo>
                <a:cubicBezTo>
                  <a:pt x="9895" y="16828"/>
                  <a:pt x="10245" y="16547"/>
                  <a:pt x="10245" y="16217"/>
                </a:cubicBezTo>
                <a:lnTo>
                  <a:pt x="10245" y="16134"/>
                </a:lnTo>
                <a:lnTo>
                  <a:pt x="14462" y="18198"/>
                </a:lnTo>
                <a:lnTo>
                  <a:pt x="14462" y="19817"/>
                </a:lnTo>
                <a:cubicBezTo>
                  <a:pt x="14462" y="20378"/>
                  <a:pt x="15038" y="20840"/>
                  <a:pt x="15737" y="20840"/>
                </a:cubicBezTo>
                <a:cubicBezTo>
                  <a:pt x="16437" y="20840"/>
                  <a:pt x="17013" y="20378"/>
                  <a:pt x="17013" y="19817"/>
                </a:cubicBezTo>
                <a:lnTo>
                  <a:pt x="17013" y="19486"/>
                </a:lnTo>
                <a:lnTo>
                  <a:pt x="21086" y="21534"/>
                </a:lnTo>
                <a:cubicBezTo>
                  <a:pt x="21230" y="21600"/>
                  <a:pt x="21415" y="21567"/>
                  <a:pt x="21518" y="21451"/>
                </a:cubicBezTo>
                <a:cubicBezTo>
                  <a:pt x="21600" y="21336"/>
                  <a:pt x="21559" y="21187"/>
                  <a:pt x="21415" y="21105"/>
                </a:cubicBezTo>
                <a:lnTo>
                  <a:pt x="17013" y="18892"/>
                </a:lnTo>
                <a:lnTo>
                  <a:pt x="17013" y="16778"/>
                </a:lnTo>
                <a:cubicBezTo>
                  <a:pt x="17013" y="16217"/>
                  <a:pt x="16437" y="15754"/>
                  <a:pt x="15737" y="15754"/>
                </a:cubicBezTo>
                <a:cubicBezTo>
                  <a:pt x="15038" y="15754"/>
                  <a:pt x="14462" y="16217"/>
                  <a:pt x="14462" y="16778"/>
                </a:cubicBezTo>
                <a:lnTo>
                  <a:pt x="14462" y="17604"/>
                </a:lnTo>
                <a:lnTo>
                  <a:pt x="10286" y="15506"/>
                </a:lnTo>
                <a:lnTo>
                  <a:pt x="10286" y="14367"/>
                </a:lnTo>
                <a:cubicBezTo>
                  <a:pt x="10286" y="14020"/>
                  <a:pt x="9936" y="13756"/>
                  <a:pt x="9525" y="13756"/>
                </a:cubicBezTo>
                <a:cubicBezTo>
                  <a:pt x="9113" y="13756"/>
                  <a:pt x="8763" y="14037"/>
                  <a:pt x="8763" y="14367"/>
                </a:cubicBezTo>
                <a:lnTo>
                  <a:pt x="8763" y="14730"/>
                </a:lnTo>
                <a:lnTo>
                  <a:pt x="1399" y="11031"/>
                </a:lnTo>
                <a:lnTo>
                  <a:pt x="8763" y="11031"/>
                </a:lnTo>
                <a:lnTo>
                  <a:pt x="8763" y="11692"/>
                </a:lnTo>
                <a:cubicBezTo>
                  <a:pt x="8763" y="12039"/>
                  <a:pt x="9113" y="12303"/>
                  <a:pt x="9525" y="12303"/>
                </a:cubicBezTo>
                <a:cubicBezTo>
                  <a:pt x="9936" y="12303"/>
                  <a:pt x="10286" y="12022"/>
                  <a:pt x="10286" y="11692"/>
                </a:cubicBezTo>
                <a:lnTo>
                  <a:pt x="10286" y="11031"/>
                </a:lnTo>
                <a:lnTo>
                  <a:pt x="14462" y="11031"/>
                </a:lnTo>
                <a:lnTo>
                  <a:pt x="14462" y="12303"/>
                </a:lnTo>
                <a:cubicBezTo>
                  <a:pt x="14462" y="12864"/>
                  <a:pt x="15038" y="13327"/>
                  <a:pt x="15737" y="13327"/>
                </a:cubicBezTo>
                <a:cubicBezTo>
                  <a:pt x="16437" y="13327"/>
                  <a:pt x="17013" y="12864"/>
                  <a:pt x="17013" y="12303"/>
                </a:cubicBezTo>
                <a:lnTo>
                  <a:pt x="17013" y="11031"/>
                </a:lnTo>
                <a:lnTo>
                  <a:pt x="21250" y="11031"/>
                </a:lnTo>
                <a:cubicBezTo>
                  <a:pt x="21415" y="11031"/>
                  <a:pt x="21559" y="10916"/>
                  <a:pt x="21559" y="10783"/>
                </a:cubicBezTo>
                <a:cubicBezTo>
                  <a:pt x="21559" y="10651"/>
                  <a:pt x="21415" y="10536"/>
                  <a:pt x="21250" y="10536"/>
                </a:cubicBezTo>
                <a:lnTo>
                  <a:pt x="17013" y="10536"/>
                </a:lnTo>
                <a:lnTo>
                  <a:pt x="17013" y="9281"/>
                </a:lnTo>
                <a:cubicBezTo>
                  <a:pt x="17013" y="8719"/>
                  <a:pt x="16437" y="8257"/>
                  <a:pt x="15737" y="8257"/>
                </a:cubicBezTo>
                <a:cubicBezTo>
                  <a:pt x="15038" y="8257"/>
                  <a:pt x="14462" y="8719"/>
                  <a:pt x="14462" y="9281"/>
                </a:cubicBezTo>
                <a:lnTo>
                  <a:pt x="14462" y="10552"/>
                </a:lnTo>
                <a:lnTo>
                  <a:pt x="10286" y="10552"/>
                </a:lnTo>
                <a:lnTo>
                  <a:pt x="10286" y="9892"/>
                </a:lnTo>
                <a:cubicBezTo>
                  <a:pt x="10286" y="9545"/>
                  <a:pt x="9936" y="9281"/>
                  <a:pt x="9525" y="9281"/>
                </a:cubicBezTo>
                <a:cubicBezTo>
                  <a:pt x="9113" y="9281"/>
                  <a:pt x="8763" y="9561"/>
                  <a:pt x="8763" y="9892"/>
                </a:cubicBezTo>
                <a:lnTo>
                  <a:pt x="8763" y="10552"/>
                </a:lnTo>
                <a:lnTo>
                  <a:pt x="1399" y="10552"/>
                </a:lnTo>
                <a:lnTo>
                  <a:pt x="8763" y="6853"/>
                </a:lnTo>
                <a:lnTo>
                  <a:pt x="8763" y="7217"/>
                </a:lnTo>
                <a:cubicBezTo>
                  <a:pt x="8763" y="7563"/>
                  <a:pt x="9113" y="7828"/>
                  <a:pt x="9525" y="7828"/>
                </a:cubicBezTo>
                <a:cubicBezTo>
                  <a:pt x="9936" y="7828"/>
                  <a:pt x="10286" y="7547"/>
                  <a:pt x="10286" y="7217"/>
                </a:cubicBezTo>
                <a:lnTo>
                  <a:pt x="10286" y="6077"/>
                </a:lnTo>
                <a:lnTo>
                  <a:pt x="14462" y="3980"/>
                </a:lnTo>
                <a:lnTo>
                  <a:pt x="14462" y="4806"/>
                </a:lnTo>
                <a:cubicBezTo>
                  <a:pt x="14462" y="5367"/>
                  <a:pt x="15038" y="5829"/>
                  <a:pt x="15737" y="5829"/>
                </a:cubicBezTo>
                <a:cubicBezTo>
                  <a:pt x="16437" y="5829"/>
                  <a:pt x="17013" y="5367"/>
                  <a:pt x="17013" y="4806"/>
                </a:cubicBezTo>
                <a:lnTo>
                  <a:pt x="17013" y="2675"/>
                </a:lnTo>
                <a:lnTo>
                  <a:pt x="21415" y="462"/>
                </a:lnTo>
                <a:cubicBezTo>
                  <a:pt x="21559" y="396"/>
                  <a:pt x="21600" y="231"/>
                  <a:pt x="21518" y="116"/>
                </a:cubicBezTo>
                <a:cubicBezTo>
                  <a:pt x="21456" y="33"/>
                  <a:pt x="21353" y="0"/>
                  <a:pt x="21250" y="0"/>
                </a:cubicBezTo>
                <a:cubicBezTo>
                  <a:pt x="21189" y="0"/>
                  <a:pt x="21147" y="17"/>
                  <a:pt x="21086" y="33"/>
                </a:cubicBezTo>
                <a:lnTo>
                  <a:pt x="17013" y="2081"/>
                </a:lnTo>
                <a:lnTo>
                  <a:pt x="17013" y="1750"/>
                </a:lnTo>
                <a:cubicBezTo>
                  <a:pt x="17013" y="1189"/>
                  <a:pt x="16437" y="727"/>
                  <a:pt x="15737" y="727"/>
                </a:cubicBezTo>
                <a:cubicBezTo>
                  <a:pt x="15038" y="727"/>
                  <a:pt x="14462" y="1189"/>
                  <a:pt x="14462" y="1750"/>
                </a:cubicBezTo>
                <a:lnTo>
                  <a:pt x="14462" y="3369"/>
                </a:lnTo>
                <a:lnTo>
                  <a:pt x="10286" y="5483"/>
                </a:lnTo>
                <a:lnTo>
                  <a:pt x="10286" y="5400"/>
                </a:lnTo>
                <a:cubicBezTo>
                  <a:pt x="10286" y="5053"/>
                  <a:pt x="9936" y="4789"/>
                  <a:pt x="9525" y="4789"/>
                </a:cubicBezTo>
                <a:cubicBezTo>
                  <a:pt x="9113" y="4789"/>
                  <a:pt x="8763" y="5070"/>
                  <a:pt x="8763" y="5400"/>
                </a:cubicBezTo>
                <a:lnTo>
                  <a:pt x="8763" y="6259"/>
                </a:lnTo>
                <a:lnTo>
                  <a:pt x="165" y="10585"/>
                </a:lnTo>
                <a:cubicBezTo>
                  <a:pt x="165" y="10585"/>
                  <a:pt x="165" y="10585"/>
                  <a:pt x="165" y="10585"/>
                </a:cubicBezTo>
                <a:cubicBezTo>
                  <a:pt x="144" y="10585"/>
                  <a:pt x="144" y="10602"/>
                  <a:pt x="123" y="10618"/>
                </a:cubicBezTo>
                <a:cubicBezTo>
                  <a:pt x="103" y="10635"/>
                  <a:pt x="103" y="10635"/>
                  <a:pt x="82" y="10651"/>
                </a:cubicBezTo>
                <a:cubicBezTo>
                  <a:pt x="82" y="10668"/>
                  <a:pt x="62" y="10668"/>
                  <a:pt x="62" y="10684"/>
                </a:cubicBezTo>
                <a:cubicBezTo>
                  <a:pt x="62" y="10701"/>
                  <a:pt x="41" y="10701"/>
                  <a:pt x="41" y="10717"/>
                </a:cubicBezTo>
                <a:cubicBezTo>
                  <a:pt x="41" y="10717"/>
                  <a:pt x="41" y="10717"/>
                  <a:pt x="41" y="10734"/>
                </a:cubicBezTo>
                <a:cubicBezTo>
                  <a:pt x="41" y="10750"/>
                  <a:pt x="41" y="10750"/>
                  <a:pt x="41" y="10767"/>
                </a:cubicBezTo>
                <a:cubicBezTo>
                  <a:pt x="21" y="10767"/>
                  <a:pt x="0" y="10783"/>
                  <a:pt x="0" y="10800"/>
                </a:cubicBezTo>
                <a:close/>
              </a:path>
            </a:pathLst>
          </a:custGeom>
          <a:solidFill>
            <a:srgbClr val="264653"/>
          </a:solidFill>
          <a:ln w="12700">
            <a:solidFill>
              <a:srgbClr val="D8D8D8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Circle">
            <a:extLst>
              <a:ext uri="{FF2B5EF4-FFF2-40B4-BE49-F238E27FC236}">
                <a16:creationId xmlns:a16="http://schemas.microsoft.com/office/drawing/2014/main" id="{E4C6D537-0D1D-4976-AE9B-98A756EE7791}"/>
              </a:ext>
            </a:extLst>
          </p:cNvPr>
          <p:cNvSpPr/>
          <p:nvPr/>
        </p:nvSpPr>
        <p:spPr>
          <a:xfrm>
            <a:off x="3758689" y="1758439"/>
            <a:ext cx="1626622" cy="162662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7" name="Circle">
            <a:extLst>
              <a:ext uri="{FF2B5EF4-FFF2-40B4-BE49-F238E27FC236}">
                <a16:creationId xmlns:a16="http://schemas.microsoft.com/office/drawing/2014/main" id="{174125C5-C778-4BA7-AB3D-8E7E2DC6A85A}"/>
              </a:ext>
            </a:extLst>
          </p:cNvPr>
          <p:cNvSpPr/>
          <p:nvPr/>
        </p:nvSpPr>
        <p:spPr>
          <a:xfrm>
            <a:off x="3880306" y="1880055"/>
            <a:ext cx="1383388" cy="1383389"/>
          </a:xfrm>
          <a:prstGeom prst="ellipse">
            <a:avLst/>
          </a:prstGeom>
          <a:solidFill>
            <a:srgbClr val="2A9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369757-B01B-41DC-BE3E-D215733A3B89}"/>
              </a:ext>
            </a:extLst>
          </p:cNvPr>
          <p:cNvSpPr txBox="1"/>
          <p:nvPr/>
        </p:nvSpPr>
        <p:spPr>
          <a:xfrm rot="1760912">
            <a:off x="1832308" y="1075938"/>
            <a:ext cx="187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E320F-565A-4CA2-8673-FCF19B56D9C9}"/>
              </a:ext>
            </a:extLst>
          </p:cNvPr>
          <p:cNvSpPr txBox="1"/>
          <p:nvPr/>
        </p:nvSpPr>
        <p:spPr>
          <a:xfrm rot="19911848">
            <a:off x="5127454" y="1090719"/>
            <a:ext cx="187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chế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E2C60-F9F1-4533-9121-7B839047B052}"/>
              </a:ext>
            </a:extLst>
          </p:cNvPr>
          <p:cNvSpPr txBox="1"/>
          <p:nvPr/>
        </p:nvSpPr>
        <p:spPr>
          <a:xfrm>
            <a:off x="6906091" y="1172169"/>
            <a:ext cx="1910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đúng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đắn</a:t>
            </a:r>
            <a:endParaRPr lang="en-US" sz="22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04D2C-FD3E-4E3A-933C-694C15307086}"/>
              </a:ext>
            </a:extLst>
          </p:cNvPr>
          <p:cNvSpPr txBox="1"/>
          <p:nvPr/>
        </p:nvSpPr>
        <p:spPr>
          <a:xfrm>
            <a:off x="6906090" y="2225422"/>
            <a:ext cx="1910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</a:t>
            </a:r>
            <a:endParaRPr lang="en-US" sz="22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A3DF2-5BF1-42BF-B9AE-E404778DD16D}"/>
              </a:ext>
            </a:extLst>
          </p:cNvPr>
          <p:cNvSpPr txBox="1"/>
          <p:nvPr/>
        </p:nvSpPr>
        <p:spPr>
          <a:xfrm>
            <a:off x="359599" y="1461484"/>
            <a:ext cx="201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49BEAA-0D30-4A9A-B264-3D0B6E3B5255}"/>
              </a:ext>
            </a:extLst>
          </p:cNvPr>
          <p:cNvSpPr txBox="1"/>
          <p:nvPr/>
        </p:nvSpPr>
        <p:spPr>
          <a:xfrm>
            <a:off x="6882130" y="3118089"/>
            <a:ext cx="1958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chắc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chắn</a:t>
            </a:r>
            <a:endParaRPr lang="en-US" sz="20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3E4D85-FA03-465A-BD2A-DC7364469C91}"/>
              </a:ext>
            </a:extLst>
          </p:cNvPr>
          <p:cNvSpPr txBox="1"/>
          <p:nvPr/>
        </p:nvSpPr>
        <p:spPr>
          <a:xfrm>
            <a:off x="393346" y="2994978"/>
            <a:ext cx="2018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77D29B-D3C1-48EA-A962-AA6830A4C192}"/>
              </a:ext>
            </a:extLst>
          </p:cNvPr>
          <p:cNvSpPr txBox="1"/>
          <p:nvPr/>
        </p:nvSpPr>
        <p:spPr>
          <a:xfrm>
            <a:off x="393346" y="2264579"/>
            <a:ext cx="201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26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NHẬN DẠNG BÀI TOÁN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8899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AC5E92-19FA-4123-A554-E30FEDA247B0}"/>
              </a:ext>
            </a:extLst>
          </p:cNvPr>
          <p:cNvCxnSpPr>
            <a:cxnSpLocks/>
            <a:stCxn id="15" idx="3"/>
            <a:endCxn id="37" idx="2"/>
          </p:cNvCxnSpPr>
          <p:nvPr/>
        </p:nvCxnSpPr>
        <p:spPr>
          <a:xfrm>
            <a:off x="2833511" y="1855930"/>
            <a:ext cx="898069" cy="656433"/>
          </a:xfrm>
          <a:prstGeom prst="line">
            <a:avLst/>
          </a:prstGeom>
          <a:ln w="19050">
            <a:solidFill>
              <a:srgbClr val="00CE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4C25210-45AD-406B-996F-2338D0D66727}"/>
              </a:ext>
            </a:extLst>
          </p:cNvPr>
          <p:cNvSpPr/>
          <p:nvPr/>
        </p:nvSpPr>
        <p:spPr>
          <a:xfrm>
            <a:off x="293507" y="1306608"/>
            <a:ext cx="2540004" cy="1098644"/>
          </a:xfrm>
          <a:prstGeom prst="flowChartTerminator">
            <a:avLst/>
          </a:prstGeom>
          <a:ln>
            <a:solidFill>
              <a:srgbClr val="00CEF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Minimization Problem</a:t>
            </a:r>
          </a:p>
          <a:p>
            <a:pPr algn="ctr"/>
            <a:r>
              <a:rPr lang="en-US" sz="18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“smallest – shortest – minimize”</a:t>
            </a:r>
            <a:endParaRPr lang="en-US" sz="1800" b="1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80A223DB-8E7B-4E30-908B-9A87AA545F1D}"/>
              </a:ext>
            </a:extLst>
          </p:cNvPr>
          <p:cNvSpPr/>
          <p:nvPr/>
        </p:nvSpPr>
        <p:spPr>
          <a:xfrm>
            <a:off x="293507" y="2541080"/>
            <a:ext cx="2781813" cy="1098644"/>
          </a:xfrm>
          <a:prstGeom prst="flowChartTerminator">
            <a:avLst/>
          </a:prstGeom>
          <a:ln>
            <a:solidFill>
              <a:srgbClr val="E76F5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Maximization Problem</a:t>
            </a:r>
          </a:p>
          <a:p>
            <a:pPr algn="ctr"/>
            <a:r>
              <a:rPr lang="en-US" sz="19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"largest – longest – maximize”</a:t>
            </a:r>
            <a:endParaRPr lang="en-US" sz="1900" b="1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86FB5BDF-E36E-4A53-A5DC-09AB749D449B}"/>
              </a:ext>
            </a:extLst>
          </p:cNvPr>
          <p:cNvSpPr/>
          <p:nvPr/>
        </p:nvSpPr>
        <p:spPr>
          <a:xfrm>
            <a:off x="293507" y="3734999"/>
            <a:ext cx="2664182" cy="986208"/>
          </a:xfrm>
          <a:prstGeom prst="flowChartTerminator">
            <a:avLst/>
          </a:prstGeom>
          <a:ln>
            <a:solidFill>
              <a:srgbClr val="E9C46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Problem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BF0AB6-DC5E-4AC8-80E7-8FB085D4962A}"/>
              </a:ext>
            </a:extLst>
          </p:cNvPr>
          <p:cNvCxnSpPr>
            <a:cxnSpLocks/>
            <a:stCxn id="17" idx="3"/>
            <a:endCxn id="37" idx="2"/>
          </p:cNvCxnSpPr>
          <p:nvPr/>
        </p:nvCxnSpPr>
        <p:spPr>
          <a:xfrm flipV="1">
            <a:off x="2957689" y="2512363"/>
            <a:ext cx="773891" cy="1715740"/>
          </a:xfrm>
          <a:prstGeom prst="line">
            <a:avLst/>
          </a:prstGeom>
          <a:ln w="19050">
            <a:solidFill>
              <a:srgbClr val="E9C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807E56-A076-4D23-8412-8C235B9BCC4C}"/>
              </a:ext>
            </a:extLst>
          </p:cNvPr>
          <p:cNvCxnSpPr>
            <a:cxnSpLocks/>
            <a:stCxn id="16" idx="3"/>
            <a:endCxn id="37" idx="2"/>
          </p:cNvCxnSpPr>
          <p:nvPr/>
        </p:nvCxnSpPr>
        <p:spPr>
          <a:xfrm flipV="1">
            <a:off x="3075320" y="2512363"/>
            <a:ext cx="656260" cy="578039"/>
          </a:xfrm>
          <a:prstGeom prst="line">
            <a:avLst/>
          </a:prstGeom>
          <a:ln w="19050">
            <a:solidFill>
              <a:srgbClr val="E76F5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ircle">
            <a:extLst>
              <a:ext uri="{FF2B5EF4-FFF2-40B4-BE49-F238E27FC236}">
                <a16:creationId xmlns:a16="http://schemas.microsoft.com/office/drawing/2014/main" id="{E6D8AF7E-AF54-4683-90D9-405D9F741623}"/>
              </a:ext>
            </a:extLst>
          </p:cNvPr>
          <p:cNvSpPr/>
          <p:nvPr/>
        </p:nvSpPr>
        <p:spPr>
          <a:xfrm>
            <a:off x="3731580" y="1671943"/>
            <a:ext cx="1680839" cy="168084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26465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22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CD1681-1E82-457A-A5B3-6B54C27E4BB8}"/>
              </a:ext>
            </a:extLst>
          </p:cNvPr>
          <p:cNvSpPr txBox="1"/>
          <p:nvPr/>
        </p:nvSpPr>
        <p:spPr>
          <a:xfrm>
            <a:off x="5621871" y="171093"/>
            <a:ext cx="3585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Kruskal’s Minimum Spanning Tree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Dijkstra’s Shortest Path Algorithm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Minimum product subset of an array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Job Sequencing Problem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Activity Selection Problem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Huffman Coding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First Fit algorithm in Memory Management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Shortest Job First Scheduling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Minimum number of coins required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 cover problem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73C97620-7461-4148-B619-5C03D8996DA6}"/>
              </a:ext>
            </a:extLst>
          </p:cNvPr>
          <p:cNvSpPr/>
          <p:nvPr/>
        </p:nvSpPr>
        <p:spPr>
          <a:xfrm>
            <a:off x="293507" y="72137"/>
            <a:ext cx="2540004" cy="1098644"/>
          </a:xfrm>
          <a:prstGeom prst="flowChartTermina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1800" b="1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9CA20-AC5A-42EF-B402-F2239CBB1754}"/>
              </a:ext>
            </a:extLst>
          </p:cNvPr>
          <p:cNvCxnSpPr>
            <a:cxnSpLocks/>
            <a:stCxn id="18" idx="3"/>
            <a:endCxn id="37" idx="2"/>
          </p:cNvCxnSpPr>
          <p:nvPr/>
        </p:nvCxnSpPr>
        <p:spPr>
          <a:xfrm>
            <a:off x="2833511" y="621459"/>
            <a:ext cx="898069" cy="189090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37" grpId="0" animBg="1"/>
      <p:bldP spid="81" grpId="0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AA4EC1F-6962-454B-AF5F-D9438211EF2E}"/>
              </a:ext>
            </a:extLst>
          </p:cNvPr>
          <p:cNvSpPr/>
          <p:nvPr/>
        </p:nvSpPr>
        <p:spPr>
          <a:xfrm>
            <a:off x="4134511" y="2884436"/>
            <a:ext cx="4884194" cy="3039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02CA52-D320-4B37-A6E9-C153AC62EA91}"/>
              </a:ext>
            </a:extLst>
          </p:cNvPr>
          <p:cNvGrpSpPr/>
          <p:nvPr/>
        </p:nvGrpSpPr>
        <p:grpSpPr>
          <a:xfrm>
            <a:off x="6996597" y="856078"/>
            <a:ext cx="797106" cy="2037645"/>
            <a:chOff x="3531357" y="-6126227"/>
            <a:chExt cx="5129285" cy="131120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EC9FDEFF-D665-44F5-8AC4-67A8DA3635A8}"/>
                </a:ext>
              </a:extLst>
            </p:cNvPr>
            <p:cNvSpPr/>
            <p:nvPr/>
          </p:nvSpPr>
          <p:spPr>
            <a:xfrm>
              <a:off x="4420358" y="-6126227"/>
              <a:ext cx="3364105" cy="8431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426"/>
                  </a:moveTo>
                  <a:cubicBezTo>
                    <a:pt x="21600" y="20627"/>
                    <a:pt x="19340" y="21600"/>
                    <a:pt x="16552" y="21600"/>
                  </a:cubicBezTo>
                  <a:lnTo>
                    <a:pt x="5048" y="21600"/>
                  </a:lnTo>
                  <a:cubicBezTo>
                    <a:pt x="2260" y="21600"/>
                    <a:pt x="0" y="20627"/>
                    <a:pt x="0" y="19426"/>
                  </a:cubicBezTo>
                  <a:lnTo>
                    <a:pt x="0" y="2174"/>
                  </a:lnTo>
                  <a:cubicBezTo>
                    <a:pt x="0" y="973"/>
                    <a:pt x="2260" y="0"/>
                    <a:pt x="5048" y="0"/>
                  </a:cubicBezTo>
                  <a:lnTo>
                    <a:pt x="16552" y="0"/>
                  </a:lnTo>
                  <a:cubicBezTo>
                    <a:pt x="19340" y="0"/>
                    <a:pt x="21600" y="973"/>
                    <a:pt x="21600" y="2174"/>
                  </a:cubicBezTo>
                  <a:lnTo>
                    <a:pt x="21600" y="19426"/>
                  </a:ln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631D1E0F-0E0D-479B-A386-6913135B0936}"/>
                </a:ext>
              </a:extLst>
            </p:cNvPr>
            <p:cNvSpPr/>
            <p:nvPr/>
          </p:nvSpPr>
          <p:spPr>
            <a:xfrm>
              <a:off x="5080757" y="-5427726"/>
              <a:ext cx="2035793" cy="203579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F27F5C84-E8DF-4F7A-AC93-A3FAF9519800}"/>
                </a:ext>
              </a:extLst>
            </p:cNvPr>
            <p:cNvSpPr/>
            <p:nvPr/>
          </p:nvSpPr>
          <p:spPr>
            <a:xfrm>
              <a:off x="5080758" y="-2976626"/>
              <a:ext cx="2035792" cy="203579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0B5D2FF9-C5AB-4A09-9513-BA93AFFB3883}"/>
                </a:ext>
              </a:extLst>
            </p:cNvPr>
            <p:cNvSpPr/>
            <p:nvPr/>
          </p:nvSpPr>
          <p:spPr>
            <a:xfrm>
              <a:off x="5080758" y="-512826"/>
              <a:ext cx="2035792" cy="203579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768EA3FC-25F2-4E8A-B671-2119230EFF64}"/>
                </a:ext>
              </a:extLst>
            </p:cNvPr>
            <p:cNvSpPr/>
            <p:nvPr/>
          </p:nvSpPr>
          <p:spPr>
            <a:xfrm>
              <a:off x="5195058" y="-5313426"/>
              <a:ext cx="1803520" cy="1803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0" h="19875" extrusionOk="0">
                  <a:moveTo>
                    <a:pt x="19847" y="13222"/>
                  </a:moveTo>
                  <a:cubicBezTo>
                    <a:pt x="18871" y="16173"/>
                    <a:pt x="16446" y="18486"/>
                    <a:pt x="13405" y="19396"/>
                  </a:cubicBezTo>
                  <a:cubicBezTo>
                    <a:pt x="9678" y="20511"/>
                    <a:pt x="6114" y="19596"/>
                    <a:pt x="3601" y="17517"/>
                  </a:cubicBezTo>
                  <a:cubicBezTo>
                    <a:pt x="3461" y="17401"/>
                    <a:pt x="3326" y="17282"/>
                    <a:pt x="3192" y="17159"/>
                  </a:cubicBezTo>
                  <a:cubicBezTo>
                    <a:pt x="499" y="14681"/>
                    <a:pt x="-805" y="10784"/>
                    <a:pt x="526" y="6696"/>
                  </a:cubicBezTo>
                  <a:cubicBezTo>
                    <a:pt x="1469" y="3797"/>
                    <a:pt x="3807" y="1487"/>
                    <a:pt x="6773" y="543"/>
                  </a:cubicBezTo>
                  <a:cubicBezTo>
                    <a:pt x="11900" y="-1089"/>
                    <a:pt x="16743" y="1125"/>
                    <a:pt x="19022" y="4967"/>
                  </a:cubicBezTo>
                  <a:cubicBezTo>
                    <a:pt x="19091" y="5084"/>
                    <a:pt x="19160" y="5203"/>
                    <a:pt x="19223" y="5324"/>
                  </a:cubicBezTo>
                  <a:cubicBezTo>
                    <a:pt x="20445" y="7581"/>
                    <a:pt x="20795" y="10360"/>
                    <a:pt x="19847" y="13222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5FFA92C0-40A7-46AE-9979-EEE53648C0C5}"/>
                </a:ext>
              </a:extLst>
            </p:cNvPr>
            <p:cNvSpPr/>
            <p:nvPr/>
          </p:nvSpPr>
          <p:spPr>
            <a:xfrm>
              <a:off x="5410958" y="-5046726"/>
              <a:ext cx="1587628" cy="153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907"/>
                  </a:moveTo>
                  <a:cubicBezTo>
                    <a:pt x="21600" y="15917"/>
                    <a:pt x="16107" y="21600"/>
                    <a:pt x="9332" y="21600"/>
                  </a:cubicBezTo>
                  <a:cubicBezTo>
                    <a:pt x="6307" y="21600"/>
                    <a:pt x="3537" y="20465"/>
                    <a:pt x="1400" y="18588"/>
                  </a:cubicBezTo>
                  <a:cubicBezTo>
                    <a:pt x="503" y="16827"/>
                    <a:pt x="0" y="14823"/>
                    <a:pt x="0" y="12693"/>
                  </a:cubicBezTo>
                  <a:cubicBezTo>
                    <a:pt x="0" y="5683"/>
                    <a:pt x="5493" y="0"/>
                    <a:pt x="12268" y="0"/>
                  </a:cubicBezTo>
                  <a:cubicBezTo>
                    <a:pt x="15292" y="0"/>
                    <a:pt x="18061" y="1132"/>
                    <a:pt x="20199" y="3012"/>
                  </a:cubicBezTo>
                  <a:cubicBezTo>
                    <a:pt x="21094" y="4772"/>
                    <a:pt x="21600" y="6779"/>
                    <a:pt x="21600" y="8907"/>
                  </a:cubicBezTo>
                  <a:close/>
                </a:path>
              </a:pathLst>
            </a:custGeom>
            <a:solidFill>
              <a:srgbClr val="E76F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466C1E10-1B63-4F80-9868-F8F091E3140E}"/>
                </a:ext>
              </a:extLst>
            </p:cNvPr>
            <p:cNvSpPr/>
            <p:nvPr/>
          </p:nvSpPr>
          <p:spPr>
            <a:xfrm>
              <a:off x="5195058" y="-2849627"/>
              <a:ext cx="1803400" cy="1803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1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8137" y="21600"/>
                    <a:pt x="5698" y="20634"/>
                    <a:pt x="3817" y="19037"/>
                  </a:cubicBezTo>
                  <a:cubicBezTo>
                    <a:pt x="3667" y="18911"/>
                    <a:pt x="3524" y="18782"/>
                    <a:pt x="3383" y="18648"/>
                  </a:cubicBezTo>
                  <a:cubicBezTo>
                    <a:pt x="1299" y="16681"/>
                    <a:pt x="0" y="13891"/>
                    <a:pt x="0" y="10799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4798" y="0"/>
                    <a:pt x="18285" y="2170"/>
                    <a:pt x="20153" y="5398"/>
                  </a:cubicBezTo>
                  <a:cubicBezTo>
                    <a:pt x="20226" y="5526"/>
                    <a:pt x="20299" y="5655"/>
                    <a:pt x="20366" y="5786"/>
                  </a:cubicBezTo>
                  <a:cubicBezTo>
                    <a:pt x="21154" y="7283"/>
                    <a:pt x="21600" y="8991"/>
                    <a:pt x="21600" y="10801"/>
                  </a:cubicBezTo>
                  <a:close/>
                </a:path>
              </a:pathLst>
            </a:custGeom>
            <a:solidFill>
              <a:srgbClr val="353535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B42F10C7-CB89-411B-9E5D-BFE06ED0378A}"/>
                </a:ext>
              </a:extLst>
            </p:cNvPr>
            <p:cNvSpPr/>
            <p:nvPr/>
          </p:nvSpPr>
          <p:spPr>
            <a:xfrm>
              <a:off x="5410958" y="-2582926"/>
              <a:ext cx="1587628" cy="153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907"/>
                  </a:moveTo>
                  <a:cubicBezTo>
                    <a:pt x="21600" y="15917"/>
                    <a:pt x="16107" y="21600"/>
                    <a:pt x="9332" y="21600"/>
                  </a:cubicBezTo>
                  <a:cubicBezTo>
                    <a:pt x="6307" y="21600"/>
                    <a:pt x="3537" y="20465"/>
                    <a:pt x="1400" y="18588"/>
                  </a:cubicBezTo>
                  <a:cubicBezTo>
                    <a:pt x="503" y="16827"/>
                    <a:pt x="0" y="14823"/>
                    <a:pt x="0" y="12693"/>
                  </a:cubicBezTo>
                  <a:cubicBezTo>
                    <a:pt x="0" y="5683"/>
                    <a:pt x="5493" y="0"/>
                    <a:pt x="12268" y="0"/>
                  </a:cubicBezTo>
                  <a:cubicBezTo>
                    <a:pt x="15292" y="0"/>
                    <a:pt x="18061" y="1132"/>
                    <a:pt x="20199" y="3012"/>
                  </a:cubicBezTo>
                  <a:cubicBezTo>
                    <a:pt x="21094" y="4772"/>
                    <a:pt x="21600" y="6779"/>
                    <a:pt x="21600" y="8907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AFA12343-AEBC-418D-9E22-506FCBD56986}"/>
                </a:ext>
              </a:extLst>
            </p:cNvPr>
            <p:cNvSpPr/>
            <p:nvPr/>
          </p:nvSpPr>
          <p:spPr>
            <a:xfrm>
              <a:off x="5195058" y="-398527"/>
              <a:ext cx="1803400" cy="1803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1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8137" y="21600"/>
                    <a:pt x="5698" y="20634"/>
                    <a:pt x="3817" y="19037"/>
                  </a:cubicBezTo>
                  <a:cubicBezTo>
                    <a:pt x="3667" y="18911"/>
                    <a:pt x="3524" y="18782"/>
                    <a:pt x="3383" y="18648"/>
                  </a:cubicBezTo>
                  <a:cubicBezTo>
                    <a:pt x="1299" y="16681"/>
                    <a:pt x="0" y="13891"/>
                    <a:pt x="0" y="10799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4798" y="0"/>
                    <a:pt x="18285" y="2170"/>
                    <a:pt x="20153" y="5398"/>
                  </a:cubicBezTo>
                  <a:cubicBezTo>
                    <a:pt x="20226" y="5526"/>
                    <a:pt x="20299" y="5655"/>
                    <a:pt x="20366" y="5786"/>
                  </a:cubicBezTo>
                  <a:cubicBezTo>
                    <a:pt x="21154" y="7283"/>
                    <a:pt x="21600" y="8991"/>
                    <a:pt x="21600" y="10801"/>
                  </a:cubicBezTo>
                  <a:close/>
                </a:path>
              </a:pathLst>
            </a:custGeom>
            <a:solidFill>
              <a:srgbClr val="353535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39CE0DF6-93F0-46DF-8EEA-9F20891DA4E0}"/>
                </a:ext>
              </a:extLst>
            </p:cNvPr>
            <p:cNvSpPr/>
            <p:nvPr/>
          </p:nvSpPr>
          <p:spPr>
            <a:xfrm>
              <a:off x="5410958" y="-131826"/>
              <a:ext cx="1587628" cy="153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907"/>
                  </a:moveTo>
                  <a:cubicBezTo>
                    <a:pt x="21600" y="15917"/>
                    <a:pt x="16107" y="21600"/>
                    <a:pt x="9332" y="21600"/>
                  </a:cubicBezTo>
                  <a:cubicBezTo>
                    <a:pt x="6307" y="21600"/>
                    <a:pt x="3537" y="20465"/>
                    <a:pt x="1400" y="18588"/>
                  </a:cubicBezTo>
                  <a:cubicBezTo>
                    <a:pt x="503" y="16827"/>
                    <a:pt x="0" y="14823"/>
                    <a:pt x="0" y="12693"/>
                  </a:cubicBezTo>
                  <a:cubicBezTo>
                    <a:pt x="0" y="5683"/>
                    <a:pt x="5493" y="0"/>
                    <a:pt x="12268" y="0"/>
                  </a:cubicBezTo>
                  <a:cubicBezTo>
                    <a:pt x="15292" y="0"/>
                    <a:pt x="18061" y="1132"/>
                    <a:pt x="20199" y="3012"/>
                  </a:cubicBezTo>
                  <a:cubicBezTo>
                    <a:pt x="21094" y="4772"/>
                    <a:pt x="21600" y="6779"/>
                    <a:pt x="21600" y="8907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797BCFA7-F952-488E-B675-2C627C782C6C}"/>
                </a:ext>
              </a:extLst>
            </p:cNvPr>
            <p:cNvSpPr/>
            <p:nvPr/>
          </p:nvSpPr>
          <p:spPr>
            <a:xfrm>
              <a:off x="7887458" y="-5275326"/>
              <a:ext cx="773184" cy="173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600" extrusionOk="0">
                  <a:moveTo>
                    <a:pt x="19931" y="5591"/>
                  </a:moveTo>
                  <a:lnTo>
                    <a:pt x="12321" y="18392"/>
                  </a:lnTo>
                  <a:cubicBezTo>
                    <a:pt x="11191" y="20289"/>
                    <a:pt x="7537" y="21600"/>
                    <a:pt x="3375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10988" y="0"/>
                  </a:lnTo>
                  <a:cubicBezTo>
                    <a:pt x="17145" y="0"/>
                    <a:pt x="21600" y="2785"/>
                    <a:pt x="19931" y="5591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AAC8A50C-8F18-4A5A-8E8E-0B95EBDEA63D}"/>
                </a:ext>
              </a:extLst>
            </p:cNvPr>
            <p:cNvSpPr/>
            <p:nvPr/>
          </p:nvSpPr>
          <p:spPr>
            <a:xfrm>
              <a:off x="7887458" y="-2824226"/>
              <a:ext cx="773184" cy="173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600" extrusionOk="0">
                  <a:moveTo>
                    <a:pt x="19931" y="5591"/>
                  </a:moveTo>
                  <a:lnTo>
                    <a:pt x="12321" y="18392"/>
                  </a:lnTo>
                  <a:cubicBezTo>
                    <a:pt x="11191" y="20289"/>
                    <a:pt x="7537" y="21600"/>
                    <a:pt x="3375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10988" y="0"/>
                  </a:lnTo>
                  <a:cubicBezTo>
                    <a:pt x="17145" y="0"/>
                    <a:pt x="21600" y="2785"/>
                    <a:pt x="19931" y="5591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13F74EEA-A401-486A-86ED-10B7B5E893B2}"/>
                </a:ext>
              </a:extLst>
            </p:cNvPr>
            <p:cNvSpPr/>
            <p:nvPr/>
          </p:nvSpPr>
          <p:spPr>
            <a:xfrm>
              <a:off x="7887458" y="-360426"/>
              <a:ext cx="773184" cy="173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600" extrusionOk="0">
                  <a:moveTo>
                    <a:pt x="19931" y="5591"/>
                  </a:moveTo>
                  <a:lnTo>
                    <a:pt x="12321" y="18392"/>
                  </a:lnTo>
                  <a:cubicBezTo>
                    <a:pt x="11191" y="20289"/>
                    <a:pt x="7537" y="21600"/>
                    <a:pt x="3375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10988" y="0"/>
                  </a:lnTo>
                  <a:cubicBezTo>
                    <a:pt x="17145" y="0"/>
                    <a:pt x="21600" y="2785"/>
                    <a:pt x="19931" y="5591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E77A1D51-E382-4CF2-8B1B-3781E1F28633}"/>
                </a:ext>
              </a:extLst>
            </p:cNvPr>
            <p:cNvSpPr/>
            <p:nvPr/>
          </p:nvSpPr>
          <p:spPr>
            <a:xfrm>
              <a:off x="3531357" y="-5288026"/>
              <a:ext cx="773185" cy="173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600" extrusionOk="0">
                  <a:moveTo>
                    <a:pt x="353" y="5591"/>
                  </a:moveTo>
                  <a:lnTo>
                    <a:pt x="7963" y="18392"/>
                  </a:lnTo>
                  <a:cubicBezTo>
                    <a:pt x="9093" y="20289"/>
                    <a:pt x="12747" y="21600"/>
                    <a:pt x="16909" y="21600"/>
                  </a:cubicBezTo>
                  <a:lnTo>
                    <a:pt x="20284" y="21600"/>
                  </a:lnTo>
                  <a:lnTo>
                    <a:pt x="20284" y="0"/>
                  </a:lnTo>
                  <a:lnTo>
                    <a:pt x="9296" y="0"/>
                  </a:lnTo>
                  <a:cubicBezTo>
                    <a:pt x="3139" y="0"/>
                    <a:pt x="-1316" y="2784"/>
                    <a:pt x="353" y="5591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F77C29C9-E805-417B-B88C-EE95565AF93C}"/>
                </a:ext>
              </a:extLst>
            </p:cNvPr>
            <p:cNvSpPr/>
            <p:nvPr/>
          </p:nvSpPr>
          <p:spPr>
            <a:xfrm>
              <a:off x="3531357" y="-2824226"/>
              <a:ext cx="773185" cy="173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598" extrusionOk="0">
                  <a:moveTo>
                    <a:pt x="353" y="5590"/>
                  </a:moveTo>
                  <a:lnTo>
                    <a:pt x="7963" y="18390"/>
                  </a:lnTo>
                  <a:cubicBezTo>
                    <a:pt x="9093" y="20287"/>
                    <a:pt x="12747" y="21598"/>
                    <a:pt x="16909" y="21598"/>
                  </a:cubicBezTo>
                  <a:lnTo>
                    <a:pt x="20284" y="21598"/>
                  </a:lnTo>
                  <a:lnTo>
                    <a:pt x="20284" y="0"/>
                  </a:lnTo>
                  <a:lnTo>
                    <a:pt x="9296" y="0"/>
                  </a:lnTo>
                  <a:cubicBezTo>
                    <a:pt x="3139" y="-2"/>
                    <a:pt x="-1316" y="2783"/>
                    <a:pt x="353" y="5590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F80F1984-1E9A-4255-A6B7-CECE5BF929C2}"/>
                </a:ext>
              </a:extLst>
            </p:cNvPr>
            <p:cNvSpPr/>
            <p:nvPr/>
          </p:nvSpPr>
          <p:spPr>
            <a:xfrm>
              <a:off x="3531357" y="-360427"/>
              <a:ext cx="773185" cy="1739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598" extrusionOk="0">
                  <a:moveTo>
                    <a:pt x="353" y="5590"/>
                  </a:moveTo>
                  <a:lnTo>
                    <a:pt x="7963" y="18390"/>
                  </a:lnTo>
                  <a:cubicBezTo>
                    <a:pt x="9093" y="20287"/>
                    <a:pt x="12747" y="21598"/>
                    <a:pt x="16909" y="21598"/>
                  </a:cubicBezTo>
                  <a:lnTo>
                    <a:pt x="20284" y="21598"/>
                  </a:lnTo>
                  <a:lnTo>
                    <a:pt x="20284" y="0"/>
                  </a:lnTo>
                  <a:lnTo>
                    <a:pt x="9296" y="0"/>
                  </a:lnTo>
                  <a:cubicBezTo>
                    <a:pt x="3139" y="-2"/>
                    <a:pt x="-1316" y="2783"/>
                    <a:pt x="353" y="5590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30" name="Rectangle">
              <a:extLst>
                <a:ext uri="{FF2B5EF4-FFF2-40B4-BE49-F238E27FC236}">
                  <a16:creationId xmlns:a16="http://schemas.microsoft.com/office/drawing/2014/main" id="{D5DAB329-837F-4BA4-95AF-EFB2AD776236}"/>
                </a:ext>
              </a:extLst>
            </p:cNvPr>
            <p:cNvSpPr/>
            <p:nvPr/>
          </p:nvSpPr>
          <p:spPr>
            <a:xfrm>
              <a:off x="5576059" y="2433574"/>
              <a:ext cx="1052323" cy="4552205"/>
            </a:xfrm>
            <a:prstGeom prst="rect">
              <a:avLst/>
            </a:prstGeom>
            <a:solidFill>
              <a:srgbClr val="939496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</p:grpSp>
      <p:sp>
        <p:nvSpPr>
          <p:cNvPr id="34" name="Flowchart: Terminator 33">
            <a:extLst>
              <a:ext uri="{FF2B5EF4-FFF2-40B4-BE49-F238E27FC236}">
                <a16:creationId xmlns:a16="http://schemas.microsoft.com/office/drawing/2014/main" id="{EC1A8CB2-C80F-4602-9B6F-5F6208BEDB9E}"/>
              </a:ext>
            </a:extLst>
          </p:cNvPr>
          <p:cNvSpPr/>
          <p:nvPr/>
        </p:nvSpPr>
        <p:spPr>
          <a:xfrm>
            <a:off x="354927" y="208866"/>
            <a:ext cx="2722102" cy="846227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Weight Edges</a:t>
            </a:r>
          </a:p>
          <a:p>
            <a:pPr algn="ctr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“Shortest path”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Flowchart: Terminator 34">
            <a:extLst>
              <a:ext uri="{FF2B5EF4-FFF2-40B4-BE49-F238E27FC236}">
                <a16:creationId xmlns:a16="http://schemas.microsoft.com/office/drawing/2014/main" id="{BC990BFC-8C6D-463C-98D2-2FDF86CC5237}"/>
              </a:ext>
            </a:extLst>
          </p:cNvPr>
          <p:cNvSpPr/>
          <p:nvPr/>
        </p:nvSpPr>
        <p:spPr>
          <a:xfrm>
            <a:off x="355832" y="2947284"/>
            <a:ext cx="3088991" cy="733412"/>
          </a:xfrm>
          <a:prstGeom prst="flowChartTerminator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trọng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endParaRPr lang="en-US" sz="17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Flowchart: Terminator 37">
            <a:extLst>
              <a:ext uri="{FF2B5EF4-FFF2-40B4-BE49-F238E27FC236}">
                <a16:creationId xmlns:a16="http://schemas.microsoft.com/office/drawing/2014/main" id="{5FCFA2FC-EC95-4E73-8055-3B9D5512C52A}"/>
              </a:ext>
            </a:extLst>
          </p:cNvPr>
          <p:cNvSpPr/>
          <p:nvPr/>
        </p:nvSpPr>
        <p:spPr>
          <a:xfrm>
            <a:off x="816929" y="2178904"/>
            <a:ext cx="2174627" cy="495163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Traveling Salesman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Vertex Cover</a:t>
            </a:r>
          </a:p>
        </p:txBody>
      </p:sp>
      <p:sp>
        <p:nvSpPr>
          <p:cNvPr id="39" name="Flowchart: Terminator 38">
            <a:extLst>
              <a:ext uri="{FF2B5EF4-FFF2-40B4-BE49-F238E27FC236}">
                <a16:creationId xmlns:a16="http://schemas.microsoft.com/office/drawing/2014/main" id="{76BD5A26-4398-48F3-B704-009AFE85663D}"/>
              </a:ext>
            </a:extLst>
          </p:cNvPr>
          <p:cNvSpPr/>
          <p:nvPr/>
        </p:nvSpPr>
        <p:spPr>
          <a:xfrm>
            <a:off x="816929" y="3779225"/>
            <a:ext cx="2422947" cy="584775"/>
          </a:xfrm>
          <a:prstGeom prst="flowChartTerminator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 Num Of Coins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0-1 Knapsack Problem</a:t>
            </a: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336912C0-FB20-4FDD-8F76-6567ACA5072A}"/>
              </a:ext>
            </a:extLst>
          </p:cNvPr>
          <p:cNvSpPr/>
          <p:nvPr/>
        </p:nvSpPr>
        <p:spPr>
          <a:xfrm rot="19823529">
            <a:off x="356232" y="1962744"/>
            <a:ext cx="338117" cy="733412"/>
          </a:xfrm>
          <a:prstGeom prst="curvedRightArrow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E86F7CFF-3657-4E43-BC8E-7C104249A7D6}"/>
              </a:ext>
            </a:extLst>
          </p:cNvPr>
          <p:cNvSpPr/>
          <p:nvPr/>
        </p:nvSpPr>
        <p:spPr>
          <a:xfrm>
            <a:off x="354927" y="1340939"/>
            <a:ext cx="2722102" cy="702665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Single/Multiple Sources Multiple Destinations</a:t>
            </a:r>
          </a:p>
        </p:txBody>
      </p:sp>
      <p:sp>
        <p:nvSpPr>
          <p:cNvPr id="40" name="Arrow: Curved Right 39">
            <a:extLst>
              <a:ext uri="{FF2B5EF4-FFF2-40B4-BE49-F238E27FC236}">
                <a16:creationId xmlns:a16="http://schemas.microsoft.com/office/drawing/2014/main" id="{1F292340-B315-4DFD-BAAA-A556FF9C22CD}"/>
              </a:ext>
            </a:extLst>
          </p:cNvPr>
          <p:cNvSpPr/>
          <p:nvPr/>
        </p:nvSpPr>
        <p:spPr>
          <a:xfrm rot="19823529">
            <a:off x="356232" y="3587206"/>
            <a:ext cx="338117" cy="733412"/>
          </a:xfrm>
          <a:prstGeom prst="curvedRightArrow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1BBFFCD-C607-410E-AF6E-94EB2214312E}"/>
              </a:ext>
            </a:extLst>
          </p:cNvPr>
          <p:cNvCxnSpPr>
            <a:cxnSpLocks/>
            <a:stCxn id="34" idx="3"/>
            <a:endCxn id="50" idx="2"/>
          </p:cNvCxnSpPr>
          <p:nvPr/>
        </p:nvCxnSpPr>
        <p:spPr>
          <a:xfrm>
            <a:off x="3077029" y="631980"/>
            <a:ext cx="679855" cy="1632000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75E66F-F5DC-4801-B84C-56815752353A}"/>
              </a:ext>
            </a:extLst>
          </p:cNvPr>
          <p:cNvCxnSpPr>
            <a:cxnSpLocks/>
            <a:stCxn id="35" idx="3"/>
            <a:endCxn id="50" idx="2"/>
          </p:cNvCxnSpPr>
          <p:nvPr/>
        </p:nvCxnSpPr>
        <p:spPr>
          <a:xfrm flipV="1">
            <a:off x="3444823" y="2263980"/>
            <a:ext cx="312061" cy="1050010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719EEE-E034-4F83-80ED-36CA95488B62}"/>
              </a:ext>
            </a:extLst>
          </p:cNvPr>
          <p:cNvCxnSpPr>
            <a:cxnSpLocks/>
            <a:stCxn id="33" idx="3"/>
            <a:endCxn id="50" idx="2"/>
          </p:cNvCxnSpPr>
          <p:nvPr/>
        </p:nvCxnSpPr>
        <p:spPr>
          <a:xfrm>
            <a:off x="3077029" y="1692272"/>
            <a:ext cx="679855" cy="571708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3FF232A-26BC-4685-9CC3-910527B5B4A1}"/>
              </a:ext>
            </a:extLst>
          </p:cNvPr>
          <p:cNvGrpSpPr/>
          <p:nvPr/>
        </p:nvGrpSpPr>
        <p:grpSpPr>
          <a:xfrm>
            <a:off x="3756884" y="1721422"/>
            <a:ext cx="1630232" cy="1150582"/>
            <a:chOff x="4289463" y="1754159"/>
            <a:chExt cx="1630232" cy="11505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F773289C-6D05-4B75-8FFC-006128168A22}"/>
                </a:ext>
              </a:extLst>
            </p:cNvPr>
            <p:cNvSpPr/>
            <p:nvPr/>
          </p:nvSpPr>
          <p:spPr>
            <a:xfrm>
              <a:off x="4384404" y="1754159"/>
              <a:ext cx="1535291" cy="1150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9362" y="9858"/>
                  </a:moveTo>
                  <a:lnTo>
                    <a:pt x="19208" y="9858"/>
                  </a:lnTo>
                  <a:lnTo>
                    <a:pt x="19208" y="7782"/>
                  </a:lnTo>
                  <a:lnTo>
                    <a:pt x="19279" y="7782"/>
                  </a:lnTo>
                  <a:cubicBezTo>
                    <a:pt x="19564" y="7782"/>
                    <a:pt x="19789" y="7450"/>
                    <a:pt x="19789" y="7031"/>
                  </a:cubicBezTo>
                  <a:cubicBezTo>
                    <a:pt x="19789" y="6613"/>
                    <a:pt x="19564" y="6281"/>
                    <a:pt x="19279" y="6281"/>
                  </a:cubicBezTo>
                  <a:lnTo>
                    <a:pt x="18128" y="6281"/>
                  </a:lnTo>
                  <a:cubicBezTo>
                    <a:pt x="17843" y="6281"/>
                    <a:pt x="17617" y="6613"/>
                    <a:pt x="17617" y="7031"/>
                  </a:cubicBezTo>
                  <a:cubicBezTo>
                    <a:pt x="17617" y="7450"/>
                    <a:pt x="17843" y="7782"/>
                    <a:pt x="18128" y="7782"/>
                  </a:cubicBezTo>
                  <a:lnTo>
                    <a:pt x="18199" y="7782"/>
                  </a:lnTo>
                  <a:lnTo>
                    <a:pt x="18199" y="9858"/>
                  </a:lnTo>
                  <a:lnTo>
                    <a:pt x="16965" y="9858"/>
                  </a:lnTo>
                  <a:lnTo>
                    <a:pt x="16965" y="3559"/>
                  </a:lnTo>
                  <a:lnTo>
                    <a:pt x="17143" y="3559"/>
                  </a:lnTo>
                  <a:cubicBezTo>
                    <a:pt x="17807" y="3559"/>
                    <a:pt x="18353" y="2757"/>
                    <a:pt x="18353" y="1780"/>
                  </a:cubicBezTo>
                  <a:lnTo>
                    <a:pt x="18353" y="1780"/>
                  </a:lnTo>
                  <a:cubicBezTo>
                    <a:pt x="18353" y="803"/>
                    <a:pt x="17807" y="0"/>
                    <a:pt x="17143" y="0"/>
                  </a:cubicBezTo>
                  <a:lnTo>
                    <a:pt x="14378" y="0"/>
                  </a:lnTo>
                  <a:cubicBezTo>
                    <a:pt x="13713" y="0"/>
                    <a:pt x="13167" y="803"/>
                    <a:pt x="13167" y="1780"/>
                  </a:cubicBezTo>
                  <a:lnTo>
                    <a:pt x="13167" y="1780"/>
                  </a:lnTo>
                  <a:cubicBezTo>
                    <a:pt x="13167" y="2757"/>
                    <a:pt x="13713" y="3559"/>
                    <a:pt x="14378" y="3559"/>
                  </a:cubicBezTo>
                  <a:lnTo>
                    <a:pt x="14556" y="3559"/>
                  </a:lnTo>
                  <a:lnTo>
                    <a:pt x="14556" y="9858"/>
                  </a:lnTo>
                  <a:lnTo>
                    <a:pt x="10449" y="9858"/>
                  </a:lnTo>
                  <a:lnTo>
                    <a:pt x="10449" y="4693"/>
                  </a:lnTo>
                  <a:lnTo>
                    <a:pt x="10520" y="4693"/>
                  </a:lnTo>
                  <a:cubicBezTo>
                    <a:pt x="11126" y="4693"/>
                    <a:pt x="11624" y="3978"/>
                    <a:pt x="11624" y="3071"/>
                  </a:cubicBezTo>
                  <a:cubicBezTo>
                    <a:pt x="11624" y="2181"/>
                    <a:pt x="11138" y="1448"/>
                    <a:pt x="10520" y="1448"/>
                  </a:cubicBezTo>
                  <a:lnTo>
                    <a:pt x="7553" y="1448"/>
                  </a:lnTo>
                  <a:lnTo>
                    <a:pt x="1251" y="1448"/>
                  </a:lnTo>
                  <a:cubicBezTo>
                    <a:pt x="622" y="1448"/>
                    <a:pt x="65" y="2146"/>
                    <a:pt x="5" y="3071"/>
                  </a:cubicBezTo>
                  <a:cubicBezTo>
                    <a:pt x="-54" y="4030"/>
                    <a:pt x="409" y="4833"/>
                    <a:pt x="1026" y="4973"/>
                  </a:cubicBezTo>
                  <a:lnTo>
                    <a:pt x="1501" y="15912"/>
                  </a:lnTo>
                  <a:cubicBezTo>
                    <a:pt x="1560" y="17570"/>
                    <a:pt x="2498" y="18878"/>
                    <a:pt x="3637" y="18878"/>
                  </a:cubicBezTo>
                  <a:lnTo>
                    <a:pt x="3851" y="18878"/>
                  </a:lnTo>
                  <a:cubicBezTo>
                    <a:pt x="3851" y="20379"/>
                    <a:pt x="4681" y="21600"/>
                    <a:pt x="5702" y="21600"/>
                  </a:cubicBezTo>
                  <a:cubicBezTo>
                    <a:pt x="6616" y="21600"/>
                    <a:pt x="7364" y="20640"/>
                    <a:pt x="7518" y="19367"/>
                  </a:cubicBezTo>
                  <a:lnTo>
                    <a:pt x="10224" y="19367"/>
                  </a:lnTo>
                  <a:cubicBezTo>
                    <a:pt x="10236" y="19437"/>
                    <a:pt x="10247" y="19524"/>
                    <a:pt x="10259" y="19594"/>
                  </a:cubicBezTo>
                  <a:cubicBezTo>
                    <a:pt x="10259" y="19594"/>
                    <a:pt x="10259" y="19611"/>
                    <a:pt x="10259" y="19611"/>
                  </a:cubicBezTo>
                  <a:cubicBezTo>
                    <a:pt x="10271" y="19681"/>
                    <a:pt x="10283" y="19751"/>
                    <a:pt x="10307" y="19820"/>
                  </a:cubicBezTo>
                  <a:cubicBezTo>
                    <a:pt x="10307" y="19820"/>
                    <a:pt x="10307" y="19838"/>
                    <a:pt x="10319" y="19838"/>
                  </a:cubicBezTo>
                  <a:cubicBezTo>
                    <a:pt x="10330" y="19908"/>
                    <a:pt x="10354" y="19977"/>
                    <a:pt x="10378" y="20030"/>
                  </a:cubicBezTo>
                  <a:cubicBezTo>
                    <a:pt x="10378" y="20030"/>
                    <a:pt x="10378" y="20047"/>
                    <a:pt x="10390" y="20047"/>
                  </a:cubicBezTo>
                  <a:cubicBezTo>
                    <a:pt x="10414" y="20117"/>
                    <a:pt x="10437" y="20169"/>
                    <a:pt x="10461" y="20239"/>
                  </a:cubicBezTo>
                  <a:cubicBezTo>
                    <a:pt x="10461" y="20239"/>
                    <a:pt x="10461" y="20257"/>
                    <a:pt x="10473" y="20257"/>
                  </a:cubicBezTo>
                  <a:cubicBezTo>
                    <a:pt x="10580" y="20518"/>
                    <a:pt x="10710" y="20745"/>
                    <a:pt x="10853" y="20937"/>
                  </a:cubicBezTo>
                  <a:cubicBezTo>
                    <a:pt x="10853" y="20937"/>
                    <a:pt x="10865" y="20954"/>
                    <a:pt x="10865" y="20954"/>
                  </a:cubicBezTo>
                  <a:cubicBezTo>
                    <a:pt x="10888" y="20989"/>
                    <a:pt x="10924" y="21024"/>
                    <a:pt x="10948" y="21059"/>
                  </a:cubicBezTo>
                  <a:cubicBezTo>
                    <a:pt x="10960" y="21077"/>
                    <a:pt x="10983" y="21094"/>
                    <a:pt x="10995" y="21111"/>
                  </a:cubicBezTo>
                  <a:cubicBezTo>
                    <a:pt x="11019" y="21146"/>
                    <a:pt x="11043" y="21164"/>
                    <a:pt x="11078" y="21181"/>
                  </a:cubicBezTo>
                  <a:cubicBezTo>
                    <a:pt x="11102" y="21199"/>
                    <a:pt x="11126" y="21216"/>
                    <a:pt x="11149" y="21234"/>
                  </a:cubicBezTo>
                  <a:cubicBezTo>
                    <a:pt x="11173" y="21251"/>
                    <a:pt x="11197" y="21269"/>
                    <a:pt x="11221" y="21286"/>
                  </a:cubicBezTo>
                  <a:cubicBezTo>
                    <a:pt x="11244" y="21303"/>
                    <a:pt x="11268" y="21321"/>
                    <a:pt x="11304" y="21338"/>
                  </a:cubicBezTo>
                  <a:cubicBezTo>
                    <a:pt x="11328" y="21356"/>
                    <a:pt x="11351" y="21373"/>
                    <a:pt x="11375" y="21391"/>
                  </a:cubicBezTo>
                  <a:cubicBezTo>
                    <a:pt x="11399" y="21408"/>
                    <a:pt x="11434" y="21426"/>
                    <a:pt x="11458" y="21443"/>
                  </a:cubicBezTo>
                  <a:cubicBezTo>
                    <a:pt x="11482" y="21460"/>
                    <a:pt x="11506" y="21460"/>
                    <a:pt x="11529" y="21478"/>
                  </a:cubicBezTo>
                  <a:cubicBezTo>
                    <a:pt x="11565" y="21495"/>
                    <a:pt x="11601" y="21495"/>
                    <a:pt x="11624" y="21513"/>
                  </a:cubicBezTo>
                  <a:cubicBezTo>
                    <a:pt x="11648" y="21513"/>
                    <a:pt x="11672" y="21530"/>
                    <a:pt x="11695" y="21530"/>
                  </a:cubicBezTo>
                  <a:cubicBezTo>
                    <a:pt x="11731" y="21548"/>
                    <a:pt x="11767" y="21548"/>
                    <a:pt x="11814" y="21548"/>
                  </a:cubicBezTo>
                  <a:cubicBezTo>
                    <a:pt x="11838" y="21548"/>
                    <a:pt x="11850" y="21565"/>
                    <a:pt x="11873" y="21565"/>
                  </a:cubicBezTo>
                  <a:cubicBezTo>
                    <a:pt x="11933" y="21565"/>
                    <a:pt x="11992" y="21583"/>
                    <a:pt x="12051" y="21583"/>
                  </a:cubicBezTo>
                  <a:lnTo>
                    <a:pt x="12051" y="21583"/>
                  </a:lnTo>
                  <a:lnTo>
                    <a:pt x="12051" y="21583"/>
                  </a:lnTo>
                  <a:cubicBezTo>
                    <a:pt x="12111" y="21583"/>
                    <a:pt x="12170" y="21583"/>
                    <a:pt x="12230" y="21565"/>
                  </a:cubicBezTo>
                  <a:cubicBezTo>
                    <a:pt x="12253" y="21565"/>
                    <a:pt x="12265" y="21565"/>
                    <a:pt x="12289" y="21548"/>
                  </a:cubicBezTo>
                  <a:cubicBezTo>
                    <a:pt x="12324" y="21548"/>
                    <a:pt x="12360" y="21530"/>
                    <a:pt x="12408" y="21530"/>
                  </a:cubicBezTo>
                  <a:cubicBezTo>
                    <a:pt x="12431" y="21530"/>
                    <a:pt x="12455" y="21513"/>
                    <a:pt x="12479" y="21513"/>
                  </a:cubicBezTo>
                  <a:cubicBezTo>
                    <a:pt x="12514" y="21495"/>
                    <a:pt x="12550" y="21495"/>
                    <a:pt x="12574" y="21478"/>
                  </a:cubicBezTo>
                  <a:cubicBezTo>
                    <a:pt x="12597" y="21460"/>
                    <a:pt x="12621" y="21460"/>
                    <a:pt x="12645" y="21443"/>
                  </a:cubicBezTo>
                  <a:cubicBezTo>
                    <a:pt x="12669" y="21426"/>
                    <a:pt x="12704" y="21408"/>
                    <a:pt x="12728" y="21391"/>
                  </a:cubicBezTo>
                  <a:cubicBezTo>
                    <a:pt x="12752" y="21373"/>
                    <a:pt x="12775" y="21356"/>
                    <a:pt x="12799" y="21338"/>
                  </a:cubicBezTo>
                  <a:cubicBezTo>
                    <a:pt x="12823" y="21321"/>
                    <a:pt x="12847" y="21303"/>
                    <a:pt x="12870" y="21286"/>
                  </a:cubicBezTo>
                  <a:cubicBezTo>
                    <a:pt x="12894" y="21268"/>
                    <a:pt x="12918" y="21251"/>
                    <a:pt x="12942" y="21234"/>
                  </a:cubicBezTo>
                  <a:cubicBezTo>
                    <a:pt x="12965" y="21216"/>
                    <a:pt x="12989" y="21199"/>
                    <a:pt x="13013" y="21181"/>
                  </a:cubicBezTo>
                  <a:cubicBezTo>
                    <a:pt x="13037" y="21164"/>
                    <a:pt x="13060" y="21129"/>
                    <a:pt x="13096" y="21111"/>
                  </a:cubicBezTo>
                  <a:cubicBezTo>
                    <a:pt x="13108" y="21094"/>
                    <a:pt x="13132" y="21077"/>
                    <a:pt x="13143" y="21059"/>
                  </a:cubicBezTo>
                  <a:cubicBezTo>
                    <a:pt x="13167" y="21024"/>
                    <a:pt x="13203" y="20989"/>
                    <a:pt x="13227" y="20954"/>
                  </a:cubicBezTo>
                  <a:cubicBezTo>
                    <a:pt x="13227" y="20954"/>
                    <a:pt x="13238" y="20937"/>
                    <a:pt x="13238" y="20937"/>
                  </a:cubicBezTo>
                  <a:cubicBezTo>
                    <a:pt x="13393" y="20745"/>
                    <a:pt x="13523" y="20518"/>
                    <a:pt x="13618" y="20257"/>
                  </a:cubicBezTo>
                  <a:cubicBezTo>
                    <a:pt x="13618" y="20257"/>
                    <a:pt x="13618" y="20239"/>
                    <a:pt x="13630" y="20239"/>
                  </a:cubicBezTo>
                  <a:cubicBezTo>
                    <a:pt x="13654" y="20187"/>
                    <a:pt x="13678" y="20117"/>
                    <a:pt x="13701" y="20047"/>
                  </a:cubicBezTo>
                  <a:cubicBezTo>
                    <a:pt x="13701" y="20047"/>
                    <a:pt x="13701" y="20030"/>
                    <a:pt x="13713" y="20030"/>
                  </a:cubicBezTo>
                  <a:cubicBezTo>
                    <a:pt x="13737" y="19960"/>
                    <a:pt x="13749" y="19908"/>
                    <a:pt x="13773" y="19838"/>
                  </a:cubicBezTo>
                  <a:cubicBezTo>
                    <a:pt x="13773" y="19820"/>
                    <a:pt x="13773" y="19820"/>
                    <a:pt x="13784" y="19803"/>
                  </a:cubicBezTo>
                  <a:cubicBezTo>
                    <a:pt x="13796" y="19733"/>
                    <a:pt x="13820" y="19663"/>
                    <a:pt x="13832" y="19594"/>
                  </a:cubicBezTo>
                  <a:cubicBezTo>
                    <a:pt x="13832" y="19594"/>
                    <a:pt x="13832" y="19576"/>
                    <a:pt x="13832" y="19576"/>
                  </a:cubicBezTo>
                  <a:cubicBezTo>
                    <a:pt x="13844" y="19506"/>
                    <a:pt x="13856" y="19437"/>
                    <a:pt x="13867" y="19349"/>
                  </a:cubicBezTo>
                  <a:cubicBezTo>
                    <a:pt x="13867" y="19349"/>
                    <a:pt x="13867" y="19349"/>
                    <a:pt x="13867" y="19349"/>
                  </a:cubicBezTo>
                  <a:lnTo>
                    <a:pt x="15422" y="19349"/>
                  </a:lnTo>
                  <a:cubicBezTo>
                    <a:pt x="15576" y="20623"/>
                    <a:pt x="16324" y="21583"/>
                    <a:pt x="17238" y="21583"/>
                  </a:cubicBezTo>
                  <a:cubicBezTo>
                    <a:pt x="18259" y="21583"/>
                    <a:pt x="19089" y="20361"/>
                    <a:pt x="19089" y="18861"/>
                  </a:cubicBezTo>
                  <a:lnTo>
                    <a:pt x="19303" y="18861"/>
                  </a:lnTo>
                  <a:cubicBezTo>
                    <a:pt x="20430" y="18861"/>
                    <a:pt x="21368" y="17552"/>
                    <a:pt x="21439" y="15895"/>
                  </a:cubicBezTo>
                  <a:lnTo>
                    <a:pt x="21487" y="14673"/>
                  </a:lnTo>
                  <a:lnTo>
                    <a:pt x="21546" y="13016"/>
                  </a:lnTo>
                  <a:cubicBezTo>
                    <a:pt x="21534" y="11289"/>
                    <a:pt x="20561" y="9858"/>
                    <a:pt x="19362" y="9858"/>
                  </a:cubicBezTo>
                  <a:close/>
                  <a:moveTo>
                    <a:pt x="3530" y="11533"/>
                  </a:moveTo>
                  <a:cubicBezTo>
                    <a:pt x="3044" y="11533"/>
                    <a:pt x="2640" y="10974"/>
                    <a:pt x="2604" y="10259"/>
                  </a:cubicBezTo>
                  <a:lnTo>
                    <a:pt x="2438" y="6142"/>
                  </a:lnTo>
                  <a:cubicBezTo>
                    <a:pt x="2403" y="5356"/>
                    <a:pt x="2830" y="4711"/>
                    <a:pt x="3364" y="4711"/>
                  </a:cubicBezTo>
                  <a:lnTo>
                    <a:pt x="4859" y="4711"/>
                  </a:lnTo>
                  <a:cubicBezTo>
                    <a:pt x="5168" y="4711"/>
                    <a:pt x="5405" y="5077"/>
                    <a:pt x="5405" y="5513"/>
                  </a:cubicBezTo>
                  <a:lnTo>
                    <a:pt x="5405" y="10713"/>
                  </a:lnTo>
                  <a:cubicBezTo>
                    <a:pt x="5405" y="11166"/>
                    <a:pt x="5156" y="11515"/>
                    <a:pt x="4859" y="11515"/>
                  </a:cubicBezTo>
                  <a:lnTo>
                    <a:pt x="3530" y="11515"/>
                  </a:lnTo>
                  <a:close/>
                  <a:moveTo>
                    <a:pt x="5678" y="19367"/>
                  </a:moveTo>
                  <a:lnTo>
                    <a:pt x="6770" y="19367"/>
                  </a:lnTo>
                  <a:cubicBezTo>
                    <a:pt x="6628" y="20047"/>
                    <a:pt x="6200" y="20536"/>
                    <a:pt x="5702" y="20536"/>
                  </a:cubicBezTo>
                  <a:cubicBezTo>
                    <a:pt x="5085" y="20536"/>
                    <a:pt x="4586" y="19803"/>
                    <a:pt x="4586" y="18896"/>
                  </a:cubicBezTo>
                  <a:cubicBezTo>
                    <a:pt x="4586" y="17988"/>
                    <a:pt x="5085" y="17256"/>
                    <a:pt x="5702" y="17256"/>
                  </a:cubicBezTo>
                  <a:cubicBezTo>
                    <a:pt x="6212" y="17256"/>
                    <a:pt x="6640" y="17744"/>
                    <a:pt x="6770" y="18425"/>
                  </a:cubicBezTo>
                  <a:lnTo>
                    <a:pt x="5678" y="18425"/>
                  </a:lnTo>
                  <a:cubicBezTo>
                    <a:pt x="5500" y="18425"/>
                    <a:pt x="5358" y="18634"/>
                    <a:pt x="5358" y="18896"/>
                  </a:cubicBezTo>
                  <a:cubicBezTo>
                    <a:pt x="5358" y="19140"/>
                    <a:pt x="5500" y="19367"/>
                    <a:pt x="5678" y="19367"/>
                  </a:cubicBezTo>
                  <a:close/>
                  <a:moveTo>
                    <a:pt x="9144" y="6124"/>
                  </a:moveTo>
                  <a:lnTo>
                    <a:pt x="8978" y="10242"/>
                  </a:lnTo>
                  <a:cubicBezTo>
                    <a:pt x="8954" y="10957"/>
                    <a:pt x="8550" y="11515"/>
                    <a:pt x="8052" y="11515"/>
                  </a:cubicBezTo>
                  <a:lnTo>
                    <a:pt x="6711" y="11515"/>
                  </a:lnTo>
                  <a:cubicBezTo>
                    <a:pt x="6402" y="11515"/>
                    <a:pt x="6165" y="11149"/>
                    <a:pt x="6165" y="10713"/>
                  </a:cubicBezTo>
                  <a:lnTo>
                    <a:pt x="6165" y="5496"/>
                  </a:lnTo>
                  <a:cubicBezTo>
                    <a:pt x="6165" y="5042"/>
                    <a:pt x="6414" y="4693"/>
                    <a:pt x="6711" y="4693"/>
                  </a:cubicBezTo>
                  <a:lnTo>
                    <a:pt x="8206" y="4693"/>
                  </a:lnTo>
                  <a:cubicBezTo>
                    <a:pt x="8752" y="4693"/>
                    <a:pt x="9167" y="5356"/>
                    <a:pt x="9144" y="6124"/>
                  </a:cubicBezTo>
                  <a:close/>
                  <a:moveTo>
                    <a:pt x="13108" y="19367"/>
                  </a:moveTo>
                  <a:cubicBezTo>
                    <a:pt x="13096" y="19454"/>
                    <a:pt x="13072" y="19524"/>
                    <a:pt x="13048" y="19594"/>
                  </a:cubicBezTo>
                  <a:cubicBezTo>
                    <a:pt x="13048" y="19611"/>
                    <a:pt x="13036" y="19611"/>
                    <a:pt x="13036" y="19628"/>
                  </a:cubicBezTo>
                  <a:cubicBezTo>
                    <a:pt x="13013" y="19698"/>
                    <a:pt x="12989" y="19768"/>
                    <a:pt x="12953" y="19838"/>
                  </a:cubicBezTo>
                  <a:cubicBezTo>
                    <a:pt x="12953" y="19838"/>
                    <a:pt x="12953" y="19838"/>
                    <a:pt x="12953" y="19855"/>
                  </a:cubicBezTo>
                  <a:cubicBezTo>
                    <a:pt x="12918" y="19925"/>
                    <a:pt x="12894" y="19977"/>
                    <a:pt x="12846" y="20030"/>
                  </a:cubicBezTo>
                  <a:cubicBezTo>
                    <a:pt x="12846" y="20030"/>
                    <a:pt x="12835" y="20047"/>
                    <a:pt x="12835" y="20047"/>
                  </a:cubicBezTo>
                  <a:cubicBezTo>
                    <a:pt x="12799" y="20100"/>
                    <a:pt x="12763" y="20152"/>
                    <a:pt x="12716" y="20204"/>
                  </a:cubicBezTo>
                  <a:cubicBezTo>
                    <a:pt x="12704" y="20204"/>
                    <a:pt x="12704" y="20222"/>
                    <a:pt x="12692" y="20222"/>
                  </a:cubicBezTo>
                  <a:cubicBezTo>
                    <a:pt x="12645" y="20274"/>
                    <a:pt x="12609" y="20309"/>
                    <a:pt x="12562" y="20344"/>
                  </a:cubicBezTo>
                  <a:cubicBezTo>
                    <a:pt x="12562" y="20344"/>
                    <a:pt x="12562" y="20344"/>
                    <a:pt x="12550" y="20344"/>
                  </a:cubicBezTo>
                  <a:cubicBezTo>
                    <a:pt x="12502" y="20379"/>
                    <a:pt x="12455" y="20414"/>
                    <a:pt x="12407" y="20431"/>
                  </a:cubicBezTo>
                  <a:cubicBezTo>
                    <a:pt x="12395" y="20431"/>
                    <a:pt x="12395" y="20448"/>
                    <a:pt x="12384" y="20448"/>
                  </a:cubicBezTo>
                  <a:cubicBezTo>
                    <a:pt x="12336" y="20466"/>
                    <a:pt x="12277" y="20483"/>
                    <a:pt x="12229" y="20501"/>
                  </a:cubicBezTo>
                  <a:cubicBezTo>
                    <a:pt x="12217" y="20501"/>
                    <a:pt x="12206" y="20501"/>
                    <a:pt x="12194" y="20501"/>
                  </a:cubicBezTo>
                  <a:cubicBezTo>
                    <a:pt x="12134" y="20518"/>
                    <a:pt x="12087" y="20518"/>
                    <a:pt x="12028" y="20518"/>
                  </a:cubicBezTo>
                  <a:cubicBezTo>
                    <a:pt x="11968" y="20518"/>
                    <a:pt x="11921" y="20518"/>
                    <a:pt x="11861" y="20501"/>
                  </a:cubicBezTo>
                  <a:cubicBezTo>
                    <a:pt x="11850" y="20501"/>
                    <a:pt x="11838" y="20501"/>
                    <a:pt x="11826" y="20501"/>
                  </a:cubicBezTo>
                  <a:cubicBezTo>
                    <a:pt x="11778" y="20483"/>
                    <a:pt x="11719" y="20466"/>
                    <a:pt x="11672" y="20448"/>
                  </a:cubicBezTo>
                  <a:cubicBezTo>
                    <a:pt x="11660" y="20448"/>
                    <a:pt x="11660" y="20431"/>
                    <a:pt x="11648" y="20431"/>
                  </a:cubicBezTo>
                  <a:cubicBezTo>
                    <a:pt x="11600" y="20414"/>
                    <a:pt x="11553" y="20379"/>
                    <a:pt x="11505" y="20344"/>
                  </a:cubicBezTo>
                  <a:cubicBezTo>
                    <a:pt x="11505" y="20344"/>
                    <a:pt x="11505" y="20344"/>
                    <a:pt x="11493" y="20344"/>
                  </a:cubicBezTo>
                  <a:cubicBezTo>
                    <a:pt x="11446" y="20309"/>
                    <a:pt x="11399" y="20257"/>
                    <a:pt x="11363" y="20222"/>
                  </a:cubicBezTo>
                  <a:cubicBezTo>
                    <a:pt x="11351" y="20222"/>
                    <a:pt x="11351" y="20204"/>
                    <a:pt x="11339" y="20204"/>
                  </a:cubicBezTo>
                  <a:cubicBezTo>
                    <a:pt x="11292" y="20152"/>
                    <a:pt x="11256" y="20100"/>
                    <a:pt x="11220" y="20047"/>
                  </a:cubicBezTo>
                  <a:cubicBezTo>
                    <a:pt x="11220" y="20047"/>
                    <a:pt x="11220" y="20030"/>
                    <a:pt x="11209" y="20030"/>
                  </a:cubicBezTo>
                  <a:cubicBezTo>
                    <a:pt x="11173" y="19977"/>
                    <a:pt x="11137" y="19908"/>
                    <a:pt x="11102" y="19838"/>
                  </a:cubicBezTo>
                  <a:cubicBezTo>
                    <a:pt x="11102" y="19838"/>
                    <a:pt x="11102" y="19838"/>
                    <a:pt x="11102" y="19838"/>
                  </a:cubicBezTo>
                  <a:cubicBezTo>
                    <a:pt x="11066" y="19768"/>
                    <a:pt x="11042" y="19698"/>
                    <a:pt x="11019" y="19628"/>
                  </a:cubicBezTo>
                  <a:cubicBezTo>
                    <a:pt x="11019" y="19628"/>
                    <a:pt x="11019" y="19611"/>
                    <a:pt x="11007" y="19611"/>
                  </a:cubicBezTo>
                  <a:cubicBezTo>
                    <a:pt x="10983" y="19541"/>
                    <a:pt x="10959" y="19454"/>
                    <a:pt x="10947" y="19384"/>
                  </a:cubicBezTo>
                  <a:lnTo>
                    <a:pt x="12004" y="19384"/>
                  </a:lnTo>
                  <a:lnTo>
                    <a:pt x="12039" y="19384"/>
                  </a:lnTo>
                  <a:lnTo>
                    <a:pt x="13108" y="19367"/>
                  </a:lnTo>
                  <a:cubicBezTo>
                    <a:pt x="13108" y="19367"/>
                    <a:pt x="13108" y="19367"/>
                    <a:pt x="13108" y="19367"/>
                  </a:cubicBezTo>
                  <a:close/>
                  <a:moveTo>
                    <a:pt x="12063" y="18407"/>
                  </a:moveTo>
                  <a:lnTo>
                    <a:pt x="12028" y="18407"/>
                  </a:lnTo>
                  <a:lnTo>
                    <a:pt x="10971" y="18407"/>
                  </a:lnTo>
                  <a:cubicBezTo>
                    <a:pt x="10983" y="18320"/>
                    <a:pt x="11007" y="18250"/>
                    <a:pt x="11031" y="18180"/>
                  </a:cubicBezTo>
                  <a:cubicBezTo>
                    <a:pt x="11031" y="18180"/>
                    <a:pt x="11031" y="18163"/>
                    <a:pt x="11043" y="18163"/>
                  </a:cubicBezTo>
                  <a:cubicBezTo>
                    <a:pt x="11066" y="18093"/>
                    <a:pt x="11090" y="18023"/>
                    <a:pt x="11126" y="17953"/>
                  </a:cubicBezTo>
                  <a:cubicBezTo>
                    <a:pt x="11126" y="17953"/>
                    <a:pt x="11126" y="17953"/>
                    <a:pt x="11126" y="17953"/>
                  </a:cubicBezTo>
                  <a:cubicBezTo>
                    <a:pt x="11161" y="17884"/>
                    <a:pt x="11197" y="17831"/>
                    <a:pt x="11232" y="17762"/>
                  </a:cubicBezTo>
                  <a:cubicBezTo>
                    <a:pt x="11232" y="17762"/>
                    <a:pt x="11232" y="17744"/>
                    <a:pt x="11244" y="17744"/>
                  </a:cubicBezTo>
                  <a:cubicBezTo>
                    <a:pt x="11280" y="17692"/>
                    <a:pt x="11327" y="17639"/>
                    <a:pt x="11363" y="17587"/>
                  </a:cubicBezTo>
                  <a:cubicBezTo>
                    <a:pt x="11375" y="17587"/>
                    <a:pt x="11375" y="17570"/>
                    <a:pt x="11387" y="17570"/>
                  </a:cubicBezTo>
                  <a:cubicBezTo>
                    <a:pt x="11434" y="17517"/>
                    <a:pt x="11470" y="17482"/>
                    <a:pt x="11517" y="17447"/>
                  </a:cubicBezTo>
                  <a:cubicBezTo>
                    <a:pt x="11517" y="17447"/>
                    <a:pt x="11517" y="17447"/>
                    <a:pt x="11529" y="17447"/>
                  </a:cubicBezTo>
                  <a:cubicBezTo>
                    <a:pt x="11577" y="17413"/>
                    <a:pt x="11624" y="17378"/>
                    <a:pt x="11672" y="17360"/>
                  </a:cubicBezTo>
                  <a:cubicBezTo>
                    <a:pt x="11684" y="17360"/>
                    <a:pt x="11684" y="17343"/>
                    <a:pt x="11695" y="17343"/>
                  </a:cubicBezTo>
                  <a:cubicBezTo>
                    <a:pt x="11743" y="17325"/>
                    <a:pt x="11802" y="17308"/>
                    <a:pt x="11850" y="17290"/>
                  </a:cubicBezTo>
                  <a:cubicBezTo>
                    <a:pt x="11862" y="17290"/>
                    <a:pt x="11873" y="17290"/>
                    <a:pt x="11885" y="17290"/>
                  </a:cubicBezTo>
                  <a:cubicBezTo>
                    <a:pt x="11945" y="17273"/>
                    <a:pt x="11992" y="17273"/>
                    <a:pt x="12051" y="17273"/>
                  </a:cubicBezTo>
                  <a:cubicBezTo>
                    <a:pt x="12111" y="17273"/>
                    <a:pt x="12170" y="17273"/>
                    <a:pt x="12218" y="17290"/>
                  </a:cubicBezTo>
                  <a:cubicBezTo>
                    <a:pt x="12229" y="17290"/>
                    <a:pt x="12241" y="17290"/>
                    <a:pt x="12253" y="17290"/>
                  </a:cubicBezTo>
                  <a:cubicBezTo>
                    <a:pt x="12301" y="17308"/>
                    <a:pt x="12360" y="17325"/>
                    <a:pt x="12407" y="17343"/>
                  </a:cubicBezTo>
                  <a:cubicBezTo>
                    <a:pt x="12419" y="17343"/>
                    <a:pt x="12419" y="17360"/>
                    <a:pt x="12431" y="17360"/>
                  </a:cubicBezTo>
                  <a:cubicBezTo>
                    <a:pt x="12479" y="17378"/>
                    <a:pt x="12526" y="17413"/>
                    <a:pt x="12574" y="17447"/>
                  </a:cubicBezTo>
                  <a:cubicBezTo>
                    <a:pt x="12574" y="17447"/>
                    <a:pt x="12574" y="17447"/>
                    <a:pt x="12585" y="17447"/>
                  </a:cubicBezTo>
                  <a:cubicBezTo>
                    <a:pt x="12633" y="17482"/>
                    <a:pt x="12680" y="17535"/>
                    <a:pt x="12716" y="17570"/>
                  </a:cubicBezTo>
                  <a:cubicBezTo>
                    <a:pt x="12728" y="17570"/>
                    <a:pt x="12728" y="17587"/>
                    <a:pt x="12740" y="17587"/>
                  </a:cubicBezTo>
                  <a:cubicBezTo>
                    <a:pt x="12787" y="17639"/>
                    <a:pt x="12823" y="17692"/>
                    <a:pt x="12858" y="17744"/>
                  </a:cubicBezTo>
                  <a:cubicBezTo>
                    <a:pt x="12858" y="17744"/>
                    <a:pt x="12870" y="17762"/>
                    <a:pt x="12870" y="17762"/>
                  </a:cubicBezTo>
                  <a:cubicBezTo>
                    <a:pt x="12906" y="17814"/>
                    <a:pt x="12942" y="17884"/>
                    <a:pt x="12977" y="17936"/>
                  </a:cubicBezTo>
                  <a:cubicBezTo>
                    <a:pt x="12977" y="17936"/>
                    <a:pt x="12977" y="17936"/>
                    <a:pt x="12977" y="17953"/>
                  </a:cubicBezTo>
                  <a:cubicBezTo>
                    <a:pt x="13013" y="18023"/>
                    <a:pt x="13037" y="18093"/>
                    <a:pt x="13060" y="18163"/>
                  </a:cubicBezTo>
                  <a:cubicBezTo>
                    <a:pt x="13060" y="18180"/>
                    <a:pt x="13072" y="18180"/>
                    <a:pt x="13072" y="18198"/>
                  </a:cubicBezTo>
                  <a:cubicBezTo>
                    <a:pt x="13096" y="18268"/>
                    <a:pt x="13120" y="18355"/>
                    <a:pt x="13131" y="18425"/>
                  </a:cubicBezTo>
                  <a:cubicBezTo>
                    <a:pt x="13131" y="18425"/>
                    <a:pt x="13131" y="18425"/>
                    <a:pt x="13131" y="18425"/>
                  </a:cubicBezTo>
                  <a:lnTo>
                    <a:pt x="12063" y="18425"/>
                  </a:lnTo>
                  <a:close/>
                  <a:moveTo>
                    <a:pt x="17226" y="20536"/>
                  </a:moveTo>
                  <a:cubicBezTo>
                    <a:pt x="16715" y="20536"/>
                    <a:pt x="16288" y="20047"/>
                    <a:pt x="16158" y="19367"/>
                  </a:cubicBezTo>
                  <a:lnTo>
                    <a:pt x="17250" y="19367"/>
                  </a:lnTo>
                  <a:cubicBezTo>
                    <a:pt x="17428" y="19367"/>
                    <a:pt x="17570" y="19157"/>
                    <a:pt x="17570" y="18896"/>
                  </a:cubicBezTo>
                  <a:cubicBezTo>
                    <a:pt x="17570" y="18634"/>
                    <a:pt x="17428" y="18425"/>
                    <a:pt x="17250" y="18425"/>
                  </a:cubicBezTo>
                  <a:lnTo>
                    <a:pt x="16158" y="18425"/>
                  </a:lnTo>
                  <a:cubicBezTo>
                    <a:pt x="16300" y="17744"/>
                    <a:pt x="16727" y="17256"/>
                    <a:pt x="17226" y="17256"/>
                  </a:cubicBezTo>
                  <a:cubicBezTo>
                    <a:pt x="17843" y="17256"/>
                    <a:pt x="18341" y="17988"/>
                    <a:pt x="18341" y="18896"/>
                  </a:cubicBezTo>
                  <a:cubicBezTo>
                    <a:pt x="18353" y="19803"/>
                    <a:pt x="17843" y="20536"/>
                    <a:pt x="17226" y="20536"/>
                  </a:cubicBezTo>
                  <a:close/>
                </a:path>
              </a:pathLst>
            </a:custGeom>
            <a:solidFill>
              <a:srgbClr val="264653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t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50" name="L-Shape 49">
              <a:extLst>
                <a:ext uri="{FF2B5EF4-FFF2-40B4-BE49-F238E27FC236}">
                  <a16:creationId xmlns:a16="http://schemas.microsoft.com/office/drawing/2014/main" id="{7325D182-D9BA-4564-95CC-54B0BB58F91F}"/>
                </a:ext>
              </a:extLst>
            </p:cNvPr>
            <p:cNvSpPr/>
            <p:nvPr/>
          </p:nvSpPr>
          <p:spPr>
            <a:xfrm>
              <a:off x="4289463" y="2045330"/>
              <a:ext cx="211980" cy="502774"/>
            </a:xfrm>
            <a:prstGeom prst="corner">
              <a:avLst/>
            </a:prstGeom>
            <a:solidFill>
              <a:srgbClr val="264653"/>
            </a:solidFill>
            <a:ln>
              <a:solidFill>
                <a:srgbClr val="2646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9" name="Graphic 58" descr="Warning">
            <a:extLst>
              <a:ext uri="{FF2B5EF4-FFF2-40B4-BE49-F238E27FC236}">
                <a16:creationId xmlns:a16="http://schemas.microsoft.com/office/drawing/2014/main" id="{2746ABC7-CC85-4360-A99A-CCC48E476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8914" y="664280"/>
            <a:ext cx="914400" cy="914400"/>
          </a:xfrm>
          <a:prstGeom prst="rect">
            <a:avLst/>
          </a:prstGeom>
        </p:spPr>
      </p:pic>
      <p:sp>
        <p:nvSpPr>
          <p:cNvPr id="61" name="Circle">
            <a:extLst>
              <a:ext uri="{FF2B5EF4-FFF2-40B4-BE49-F238E27FC236}">
                <a16:creationId xmlns:a16="http://schemas.microsoft.com/office/drawing/2014/main" id="{D4F72B40-2E53-4947-B46E-13ED158B2598}"/>
              </a:ext>
            </a:extLst>
          </p:cNvPr>
          <p:cNvSpPr/>
          <p:nvPr/>
        </p:nvSpPr>
        <p:spPr>
          <a:xfrm>
            <a:off x="7950998" y="1023836"/>
            <a:ext cx="1067707" cy="106770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>
            <a:solidFill>
              <a:srgbClr val="264653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22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3D58B68-6B34-42B9-80C1-9F0DC0E05851}"/>
              </a:ext>
            </a:extLst>
          </p:cNvPr>
          <p:cNvSpPr txBox="1"/>
          <p:nvPr/>
        </p:nvSpPr>
        <p:spPr>
          <a:xfrm>
            <a:off x="7811277" y="2186297"/>
            <a:ext cx="1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 Algorithm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CEBBBB-20D5-4DBC-A1EA-FDB6DE839E44}"/>
              </a:ext>
            </a:extLst>
          </p:cNvPr>
          <p:cNvSpPr txBox="1"/>
          <p:nvPr/>
        </p:nvSpPr>
        <p:spPr>
          <a:xfrm>
            <a:off x="5639325" y="836184"/>
            <a:ext cx="147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Cẩn</a:t>
            </a:r>
            <a:r>
              <a:rPr lang="en-US" sz="2000" b="1" dirty="0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thận</a:t>
            </a:r>
            <a:r>
              <a:rPr lang="en-US" sz="2000" b="1" dirty="0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000" b="1" dirty="0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endParaRPr lang="en-US" sz="2000" b="1" dirty="0">
              <a:solidFill>
                <a:srgbClr val="E76F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433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ĐỘ PHỨC TẠP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6649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ỨNG DỤNG THỰC TẾ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4786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3EB453-9B27-4B91-8B1C-DE5D9BFFC4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6435584-042D-4A57-BA09-BDDEB5D4B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895" y1="61721" x2="26895" y2="44347"/>
                        <a14:foregroundMark x1="26895" y1="44347" x2="30349" y2="36546"/>
                        <a14:foregroundMark x1="37581" y1="17581" x2="71307" y2="31798"/>
                        <a14:foregroundMark x1="71307" y1="31798" x2="75860" y2="48965"/>
                        <a14:foregroundMark x1="75860" y1="48965" x2="73169" y2="67245"/>
                        <a14:foregroundMark x1="73169" y1="67245" x2="68965" y2="70686"/>
                        <a14:foregroundMark x1="26546" y1="27245" x2="42755" y2="44140"/>
                        <a14:foregroundMark x1="42755" y1="44140" x2="42755" y2="44140"/>
                        <a14:foregroundMark x1="28965" y1="26546" x2="41384" y2="42755"/>
                        <a14:foregroundMark x1="39314" y1="21035" x2="39651" y2="36210"/>
                        <a14:foregroundMark x1="31721" y1="45511" x2="31721" y2="37930"/>
                        <a14:foregroundMark x1="31035" y1="72419" x2="49314" y2="72419"/>
                        <a14:foregroundMark x1="49314" y1="72419" x2="67451" y2="72070"/>
                        <a14:foregroundMark x1="67451" y1="72070" x2="77245" y2="72070"/>
                        <a14:foregroundMark x1="62419" y1="27245" x2="79793" y2="26546"/>
                        <a14:foregroundMark x1="79793" y1="26546" x2="75653" y2="43790"/>
                        <a14:foregroundMark x1="75653" y1="43790" x2="63105" y2="620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950" y="804862"/>
            <a:ext cx="3533775" cy="353377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9C5D3A4-3AEF-4704-8EE2-02C3DA1A6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4" t="1103" r="1043" b="2206"/>
          <a:stretch/>
        </p:blipFill>
        <p:spPr>
          <a:xfrm>
            <a:off x="4086225" y="1219200"/>
            <a:ext cx="4600575" cy="2505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5EB31-1551-4474-9AA5-48CAF35FE3F5}"/>
              </a:ext>
            </a:extLst>
          </p:cNvPr>
          <p:cNvSpPr txBox="1"/>
          <p:nvPr/>
        </p:nvSpPr>
        <p:spPr>
          <a:xfrm>
            <a:off x="2947986" y="117276"/>
            <a:ext cx="32480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Dijkstra’s Algorithm</a:t>
            </a:r>
          </a:p>
        </p:txBody>
      </p:sp>
      <p:pic>
        <p:nvPicPr>
          <p:cNvPr id="11" name="Graphic 10" descr="Map with pin">
            <a:extLst>
              <a:ext uri="{FF2B5EF4-FFF2-40B4-BE49-F238E27FC236}">
                <a16:creationId xmlns:a16="http://schemas.microsoft.com/office/drawing/2014/main" id="{DA1ACBE4-66C1-49DC-A982-03BB7F7D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0522" y="405719"/>
            <a:ext cx="742951" cy="74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34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3547C-6E36-4A67-B6A8-69AA3220E3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03160-4615-47AF-AC16-ADB7B2CA2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19" b="98750" l="4590" r="90137">
                        <a14:foregroundMark x1="38184" y1="47813" x2="38184" y2="47813"/>
                        <a14:foregroundMark x1="39844" y1="79688" x2="39844" y2="61875"/>
                        <a14:foregroundMark x1="39844" y1="64844" x2="32715" y2="94063"/>
                        <a14:foregroundMark x1="4590" y1="19844" x2="15137" y2="19844"/>
                        <a14:foregroundMark x1="15137" y1="19844" x2="28320" y2="19219"/>
                        <a14:foregroundMark x1="26172" y1="4844" x2="26172" y2="4844"/>
                        <a14:foregroundMark x1="36035" y1="98750" x2="36035" y2="98750"/>
                        <a14:foregroundMark x1="50977" y1="64531" x2="76074" y2="33438"/>
                        <a14:foregroundMark x1="76074" y1="33438" x2="82422" y2="28281"/>
                        <a14:foregroundMark x1="82422" y1="28281" x2="65625" y2="58750"/>
                        <a14:foregroundMark x1="66895" y1="63438" x2="88672" y2="43750"/>
                        <a14:foregroundMark x1="88672" y1="43750" x2="59570" y2="27969"/>
                        <a14:foregroundMark x1="9473" y1="18594" x2="18652" y2="10000"/>
                        <a14:foregroundMark x1="18652" y1="10000" x2="29102" y2="12656"/>
                        <a14:foregroundMark x1="29102" y1="12656" x2="22070" y2="25781"/>
                        <a14:foregroundMark x1="22070" y1="25781" x2="11523" y2="30000"/>
                        <a14:foregroundMark x1="11523" y1="30000" x2="6738" y2="17188"/>
                        <a14:foregroundMark x1="8398" y1="16250" x2="18555" y2="7969"/>
                        <a14:foregroundMark x1="18555" y1="7969" x2="29688" y2="4219"/>
                        <a14:foregroundMark x1="29688" y1="4219" x2="30176" y2="4219"/>
                        <a14:foregroundMark x1="30176" y1="4219" x2="33105" y2="21250"/>
                        <a14:foregroundMark x1="33105" y1="21250" x2="28906" y2="33594"/>
                        <a14:foregroundMark x1="30859" y1="37656" x2="21973" y2="27344"/>
                        <a14:foregroundMark x1="21973" y1="27344" x2="21973" y2="27344"/>
                        <a14:foregroundMark x1="6543" y1="31719" x2="17578" y2="30938"/>
                        <a14:foregroundMark x1="17578" y1="30938" x2="18262" y2="30312"/>
                        <a14:foregroundMark x1="55957" y1="50156" x2="60449" y2="33281"/>
                        <a14:foregroundMark x1="60449" y1="33281" x2="61230" y2="32031"/>
                        <a14:foregroundMark x1="54688" y1="32031" x2="51953" y2="52500"/>
                        <a14:foregroundMark x1="13672" y1="30000" x2="18848" y2="16250"/>
                        <a14:foregroundMark x1="47559" y1="28281" x2="50391" y2="62031"/>
                        <a14:foregroundMark x1="50391" y1="62031" x2="72754" y2="66563"/>
                        <a14:foregroundMark x1="72754" y1="66563" x2="86523" y2="62813"/>
                        <a14:foregroundMark x1="49902" y1="34688" x2="60547" y2="27500"/>
                        <a14:foregroundMark x1="60547" y1="27500" x2="81641" y2="25625"/>
                        <a14:foregroundMark x1="81641" y1="25625" x2="89355" y2="37188"/>
                        <a14:foregroundMark x1="89355" y1="37188" x2="89746" y2="60469"/>
                        <a14:foregroundMark x1="64746" y1="56875" x2="68555" y2="48438"/>
                        <a14:foregroundMark x1="46777" y1="20625" x2="70508" y2="19219"/>
                        <a14:foregroundMark x1="70508" y1="19219" x2="81934" y2="19375"/>
                        <a14:foregroundMark x1="81934" y1="19375" x2="90137" y2="30781"/>
                        <a14:foregroundMark x1="90137" y1="30781" x2="86328" y2="47969"/>
                        <a14:foregroundMark x1="86328" y1="47969" x2="74609" y2="59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875" y="1606035"/>
            <a:ext cx="3781425" cy="2363391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7EA5C0C-821A-4135-8BEF-E93B40305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625" y="1606035"/>
            <a:ext cx="4762500" cy="2276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32C462-EEAB-400B-992D-2217B44578DA}"/>
              </a:ext>
            </a:extLst>
          </p:cNvPr>
          <p:cNvSpPr txBox="1"/>
          <p:nvPr/>
        </p:nvSpPr>
        <p:spPr>
          <a:xfrm>
            <a:off x="2947987" y="312300"/>
            <a:ext cx="32480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Prim’s           Kruskal’s Algorithm</a:t>
            </a:r>
          </a:p>
        </p:txBody>
      </p:sp>
      <p:pic>
        <p:nvPicPr>
          <p:cNvPr id="17" name="Graphic 16" descr="Connections">
            <a:extLst>
              <a:ext uri="{FF2B5EF4-FFF2-40B4-BE49-F238E27FC236}">
                <a16:creationId xmlns:a16="http://schemas.microsoft.com/office/drawing/2014/main" id="{55594A05-0249-45C0-8D8F-6613D8266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8625" y="200025"/>
            <a:ext cx="654069" cy="6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34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EEBB8D-C80E-44E3-8D13-0B52CF806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E2BBC20-7EE6-4542-966F-16C409EF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60" y="1260737"/>
            <a:ext cx="2370171" cy="2342718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5DC0CD-090A-4A60-B79C-973E24E65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590" y="1260737"/>
            <a:ext cx="6103974" cy="30519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71BA8-4BCF-4D77-A429-CFF923BB2C8C}"/>
              </a:ext>
            </a:extLst>
          </p:cNvPr>
          <p:cNvSpPr txBox="1"/>
          <p:nvPr/>
        </p:nvSpPr>
        <p:spPr>
          <a:xfrm>
            <a:off x="7195141" y="3562860"/>
            <a:ext cx="12045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WinZip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FEDBF-80FF-48FD-87F5-B8B5B5BDF0D7}"/>
              </a:ext>
            </a:extLst>
          </p:cNvPr>
          <p:cNvSpPr txBox="1"/>
          <p:nvPr/>
        </p:nvSpPr>
        <p:spPr>
          <a:xfrm>
            <a:off x="3163352" y="96174"/>
            <a:ext cx="28172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Huffman Coding</a:t>
            </a:r>
          </a:p>
        </p:txBody>
      </p:sp>
      <p:pic>
        <p:nvPicPr>
          <p:cNvPr id="12" name="Graphic 11" descr="Circles with arrows">
            <a:extLst>
              <a:ext uri="{FF2B5EF4-FFF2-40B4-BE49-F238E27FC236}">
                <a16:creationId xmlns:a16="http://schemas.microsoft.com/office/drawing/2014/main" id="{62E4C23D-E0EA-4781-92CD-D6A7E63AD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7487" y="527528"/>
            <a:ext cx="689021" cy="6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91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VÍ DỤ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4956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160615" y="31543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64653"/>
                </a:solidFill>
              </a:rPr>
              <a:t>GREEDY ALGORITHMS</a:t>
            </a:r>
            <a:endParaRPr sz="5000" dirty="0">
              <a:solidFill>
                <a:srgbClr val="264653"/>
              </a:solidFill>
            </a:endParaRPr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DAE68D-9582-4417-9345-36904D1615C0}"/>
              </a:ext>
            </a:extLst>
          </p:cNvPr>
          <p:cNvSpPr/>
          <p:nvPr/>
        </p:nvSpPr>
        <p:spPr>
          <a:xfrm>
            <a:off x="3016339" y="1144589"/>
            <a:ext cx="3111322" cy="31113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527B4-C4EB-4CF8-81C5-91CD013C96F2}"/>
                  </a:ext>
                </a:extLst>
              </p:cNvPr>
              <p:cNvSpPr txBox="1"/>
              <p:nvPr/>
            </p:nvSpPr>
            <p:spPr>
              <a:xfrm>
                <a:off x="339969" y="789765"/>
                <a:ext cx="880403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Đề</a:t>
                </a:r>
                <a:r>
                  <a:rPr lang="en-US" sz="2500" b="1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b="1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bài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bạn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cấp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hoạt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động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với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bắt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đầu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kết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thúc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Chọn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lượng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tối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hoạt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động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thể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thực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hiện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bởi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người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Giả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định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rằng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mỗi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người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chỉ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thể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làm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tối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công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việc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lúc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527B4-C4EB-4CF8-81C5-91CD013C9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9" y="789765"/>
                <a:ext cx="8804031" cy="1631216"/>
              </a:xfrm>
              <a:prstGeom prst="rect">
                <a:avLst/>
              </a:prstGeom>
              <a:blipFill>
                <a:blip r:embed="rId2"/>
                <a:stretch>
                  <a:fillRect l="-1177" t="-2996" b="-8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79439CC-1339-4B79-AD3C-2AD8C811D048}"/>
              </a:ext>
            </a:extLst>
          </p:cNvPr>
          <p:cNvSpPr txBox="1"/>
          <p:nvPr/>
        </p:nvSpPr>
        <p:spPr>
          <a:xfrm>
            <a:off x="339969" y="211015"/>
            <a:ext cx="6297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800" b="1" u="sng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u="sng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2800" b="1" u="sng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1: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Khi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endParaRPr lang="en-US" sz="2800" b="1" u="sng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phic 3" descr="Beaker">
            <a:extLst>
              <a:ext uri="{FF2B5EF4-FFF2-40B4-BE49-F238E27FC236}">
                <a16:creationId xmlns:a16="http://schemas.microsoft.com/office/drawing/2014/main" id="{6409AB52-F31A-4B61-8F2D-9B99E12D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2062" y="155485"/>
            <a:ext cx="523220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51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8F4606-7B6A-47C2-AC1D-52ED4A58D4C2}"/>
              </a:ext>
            </a:extLst>
          </p:cNvPr>
          <p:cNvSpPr txBox="1"/>
          <p:nvPr/>
        </p:nvSpPr>
        <p:spPr>
          <a:xfrm>
            <a:off x="385125" y="122061"/>
            <a:ext cx="84089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Ý </a:t>
            </a:r>
            <a:r>
              <a:rPr lang="en-US" sz="23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tưởng</a:t>
            </a:r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Sắp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sếp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dần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en-US" sz="23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sớm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đảm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nó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muộn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95FAE-DF25-4050-A154-E8E3BD1C1FB7}"/>
              </a:ext>
            </a:extLst>
          </p:cNvPr>
          <p:cNvSpPr txBox="1"/>
          <p:nvPr/>
        </p:nvSpPr>
        <p:spPr>
          <a:xfrm>
            <a:off x="385125" y="2300817"/>
            <a:ext cx="85782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Cho 3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sắp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xếp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start[]  =  {10, 12, 20};</a:t>
            </a:r>
          </a:p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finish[] =  {20, 25, 30};</a:t>
            </a:r>
          </a:p>
        </p:txBody>
      </p:sp>
    </p:spTree>
    <p:extLst>
      <p:ext uri="{BB962C8B-B14F-4D97-AF65-F5344CB8AC3E}">
        <p14:creationId xmlns:p14="http://schemas.microsoft.com/office/powerpoint/2010/main" val="15914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D600B2-8FCF-42A8-97FF-CF2DFB38C70D}"/>
              </a:ext>
            </a:extLst>
          </p:cNvPr>
          <p:cNvSpPr txBox="1"/>
          <p:nvPr/>
        </p:nvSpPr>
        <p:spPr>
          <a:xfrm>
            <a:off x="135467" y="0"/>
            <a:ext cx="4436533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def </a:t>
            </a:r>
            <a:r>
              <a:rPr lang="en-US" sz="1500" dirty="0" err="1">
                <a:latin typeface="Consolas" panose="020B0609020204030204" pitchFamily="49" charset="0"/>
              </a:rPr>
              <a:t>MaxActivities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i="1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, </a:t>
            </a:r>
            <a:r>
              <a:rPr lang="en-US" sz="1500" i="1" dirty="0">
                <a:latin typeface="Consolas" panose="020B0609020204030204" pitchFamily="49" charset="0"/>
              </a:rPr>
              <a:t>n</a:t>
            </a:r>
            <a:r>
              <a:rPr lang="en-US" sz="1500" dirty="0"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selected = []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</a:t>
            </a:r>
            <a:r>
              <a:rPr lang="en-US" sz="1500" dirty="0" err="1">
                <a:latin typeface="Consolas" panose="020B0609020204030204" pitchFamily="49" charset="0"/>
              </a:rPr>
              <a:t>Activity.sort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i="1" dirty="0">
                <a:latin typeface="Consolas" panose="020B0609020204030204" pitchFamily="49" charset="0"/>
              </a:rPr>
              <a:t>key</a:t>
            </a:r>
            <a:r>
              <a:rPr lang="en-US" sz="1500" dirty="0">
                <a:latin typeface="Consolas" panose="020B0609020204030204" pitchFamily="49" charset="0"/>
              </a:rPr>
              <a:t> = lambda </a:t>
            </a:r>
            <a:r>
              <a:rPr lang="en-US" sz="1500" i="1" dirty="0">
                <a:latin typeface="Consolas" panose="020B0609020204030204" pitchFamily="49" charset="0"/>
              </a:rPr>
              <a:t>x</a:t>
            </a:r>
            <a:r>
              <a:rPr lang="en-US" sz="1500" dirty="0">
                <a:latin typeface="Consolas" panose="020B0609020204030204" pitchFamily="49" charset="0"/>
              </a:rPr>
              <a:t>:x[1])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 = 0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</a:t>
            </a:r>
            <a:r>
              <a:rPr lang="en-US" sz="1500" dirty="0" err="1">
                <a:latin typeface="Consolas" panose="020B0609020204030204" pitchFamily="49" charset="0"/>
              </a:rPr>
              <a:t>selected.append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[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])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for j in range(1, n):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  if </a:t>
            </a:r>
            <a:r>
              <a:rPr lang="en-US" sz="1500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[j][0] &gt;= </a:t>
            </a:r>
            <a:r>
              <a:rPr lang="en-US" sz="1500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[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][1]: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    </a:t>
            </a:r>
            <a:r>
              <a:rPr lang="en-US" sz="1500" dirty="0" err="1">
                <a:latin typeface="Consolas" panose="020B0609020204030204" pitchFamily="49" charset="0"/>
              </a:rPr>
              <a:t>selected.append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[j])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    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 = j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return selected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Activity = [[5, 9], [1, 2], [3, 4], [0, 6],[5, 7], [8, 9]]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n = </a:t>
            </a:r>
            <a:r>
              <a:rPr lang="en-US" sz="1500" dirty="0" err="1">
                <a:latin typeface="Consolas" panose="020B0609020204030204" pitchFamily="49" charset="0"/>
              </a:rPr>
              <a:t>len</a:t>
            </a:r>
            <a:r>
              <a:rPr lang="en-US" sz="1500" dirty="0">
                <a:latin typeface="Consolas" panose="020B0609020204030204" pitchFamily="49" charset="0"/>
              </a:rPr>
              <a:t>(Activity)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selected = </a:t>
            </a:r>
            <a:r>
              <a:rPr lang="en-US" sz="1500" dirty="0" err="1">
                <a:latin typeface="Consolas" panose="020B0609020204030204" pitchFamily="49" charset="0"/>
              </a:rPr>
              <a:t>MaxActivities</a:t>
            </a:r>
            <a:r>
              <a:rPr lang="en-US" sz="1500" dirty="0">
                <a:latin typeface="Consolas" panose="020B0609020204030204" pitchFamily="49" charset="0"/>
              </a:rPr>
              <a:t>(Activity, n)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print("Following activities are selected :")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print(selected)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DD855-E95C-443B-A585-953B9940D376}"/>
              </a:ext>
            </a:extLst>
          </p:cNvPr>
          <p:cNvSpPr txBox="1"/>
          <p:nvPr/>
        </p:nvSpPr>
        <p:spPr>
          <a:xfrm>
            <a:off x="4809067" y="101600"/>
            <a:ext cx="3883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Following activities are selected: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[[1, 2], [3, 4], [5, 7], [8, 9]]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86C9A-7CE6-4F93-A96A-2367C0104258}"/>
              </a:ext>
            </a:extLst>
          </p:cNvPr>
          <p:cNvSpPr txBox="1"/>
          <p:nvPr/>
        </p:nvSpPr>
        <p:spPr>
          <a:xfrm>
            <a:off x="4888089" y="1140178"/>
            <a:ext cx="3409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phức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tạp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O(n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logn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425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527B4-C4EB-4CF8-81C5-91CD013C96F2}"/>
                  </a:ext>
                </a:extLst>
              </p:cNvPr>
              <p:cNvSpPr txBox="1"/>
              <p:nvPr/>
            </p:nvSpPr>
            <p:spPr>
              <a:xfrm>
                <a:off x="339970" y="789765"/>
                <a:ext cx="8634698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500" b="1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Đề</a:t>
                </a:r>
                <a:r>
                  <a:rPr lang="en-US" sz="2500" b="1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b="1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bài</a:t>
                </a:r>
                <a:r>
                  <a:rPr lang="en-US" sz="2500" b="1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kẻ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trộm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nhập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cửa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hiệu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tìm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thấy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mặt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hàng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trọng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lượng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giá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trị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khác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nhau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nhưng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hắn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chỉ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mang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cái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túi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sức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chứa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về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trọng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lượng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tối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𝑴</m:t>
                    </m:r>
                  </m:oMath>
                </a14:m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Vậy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kẻ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trộm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nên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bỏ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lô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những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món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nào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số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lượng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bao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nhiêu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để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đạt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giá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trị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nhất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trong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khả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năng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hắn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thể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mang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được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527B4-C4EB-4CF8-81C5-91CD013C9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0" y="789765"/>
                <a:ext cx="8634698" cy="2400657"/>
              </a:xfrm>
              <a:prstGeom prst="rect">
                <a:avLst/>
              </a:prstGeom>
              <a:blipFill>
                <a:blip r:embed="rId2"/>
                <a:stretch>
                  <a:fillRect l="-1201" t="-2036" r="-1130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79439CC-1339-4B79-AD3C-2AD8C811D048}"/>
              </a:ext>
            </a:extLst>
          </p:cNvPr>
          <p:cNvSpPr txBox="1"/>
          <p:nvPr/>
        </p:nvSpPr>
        <p:spPr>
          <a:xfrm>
            <a:off x="339969" y="211015"/>
            <a:ext cx="752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800" b="1" u="sng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u="sng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2800" b="1" u="sng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2: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Khi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thất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bại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phic 3" descr="Beaker">
            <a:extLst>
              <a:ext uri="{FF2B5EF4-FFF2-40B4-BE49-F238E27FC236}">
                <a16:creationId xmlns:a16="http://schemas.microsoft.com/office/drawing/2014/main" id="{6409AB52-F31A-4B61-8F2D-9B99E12D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2062" y="155485"/>
            <a:ext cx="523220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81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FF3FDA-12D5-42EF-B42C-190B1DF8FC35}"/>
              </a:ext>
            </a:extLst>
          </p:cNvPr>
          <p:cNvSpPr txBox="1"/>
          <p:nvPr/>
        </p:nvSpPr>
        <p:spPr>
          <a:xfrm>
            <a:off x="462845" y="130690"/>
            <a:ext cx="886177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Ý </a:t>
            </a:r>
            <a:r>
              <a:rPr lang="en-US" sz="23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tưởng</a:t>
            </a:r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càng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thấp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vật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dần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đựng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68567-3C30-49D5-9BF7-D9E9F9AA186E}"/>
              </a:ext>
            </a:extLst>
          </p:cNvPr>
          <p:cNvSpPr txBox="1"/>
          <p:nvPr/>
        </p:nvSpPr>
        <p:spPr>
          <a:xfrm>
            <a:off x="462845" y="1761066"/>
            <a:ext cx="81957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trộm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đựng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37 kg,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cùng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món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6ED134-F88A-4455-9CC2-8B9E6A219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00667"/>
              </p:ext>
            </p:extLst>
          </p:nvPr>
        </p:nvGraphicFramePr>
        <p:xfrm>
          <a:off x="654757" y="2571750"/>
          <a:ext cx="3905955" cy="19812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867990">
                  <a:extLst>
                    <a:ext uri="{9D8B030D-6E8A-4147-A177-3AD203B41FA5}">
                      <a16:colId xmlns:a16="http://schemas.microsoft.com/office/drawing/2014/main" val="3255514"/>
                    </a:ext>
                  </a:extLst>
                </a:gridCol>
                <a:gridCol w="1672010">
                  <a:extLst>
                    <a:ext uri="{9D8B030D-6E8A-4147-A177-3AD203B41FA5}">
                      <a16:colId xmlns:a16="http://schemas.microsoft.com/office/drawing/2014/main" val="1552258539"/>
                    </a:ext>
                  </a:extLst>
                </a:gridCol>
                <a:gridCol w="1365955">
                  <a:extLst>
                    <a:ext uri="{9D8B030D-6E8A-4147-A177-3AD203B41FA5}">
                      <a16:colId xmlns:a16="http://schemas.microsoft.com/office/drawing/2014/main" val="2398475053"/>
                    </a:ext>
                  </a:extLst>
                </a:gridCol>
              </a:tblGrid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Đồ</a:t>
                      </a:r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vật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</a:t>
                      </a:r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trị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1682"/>
                  </a:ext>
                </a:extLst>
              </a:tr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106775"/>
                  </a:ext>
                </a:extLst>
              </a:tr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49125"/>
                  </a:ext>
                </a:extLst>
              </a:tr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245174"/>
                  </a:ext>
                </a:extLst>
              </a:tr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52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71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846141-EB7B-455D-AC21-00C018E8F6E5}"/>
              </a:ext>
            </a:extLst>
          </p:cNvPr>
          <p:cNvSpPr txBox="1"/>
          <p:nvPr/>
        </p:nvSpPr>
        <p:spPr>
          <a:xfrm>
            <a:off x="474133" y="158044"/>
            <a:ext cx="8195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sz="22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1:</a:t>
            </a:r>
          </a:p>
          <a:p>
            <a:endParaRPr lang="en-US" sz="2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E2F18ED-507A-4C74-9EA5-9DA68192D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44013"/>
              </p:ext>
            </p:extLst>
          </p:nvPr>
        </p:nvGraphicFramePr>
        <p:xfrm>
          <a:off x="1524000" y="539750"/>
          <a:ext cx="5441243" cy="18288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906874">
                  <a:extLst>
                    <a:ext uri="{9D8B030D-6E8A-4147-A177-3AD203B41FA5}">
                      <a16:colId xmlns:a16="http://schemas.microsoft.com/office/drawing/2014/main" val="3749392315"/>
                    </a:ext>
                  </a:extLst>
                </a:gridCol>
                <a:gridCol w="1340157">
                  <a:extLst>
                    <a:ext uri="{9D8B030D-6E8A-4147-A177-3AD203B41FA5}">
                      <a16:colId xmlns:a16="http://schemas.microsoft.com/office/drawing/2014/main" val="2544517673"/>
                    </a:ext>
                  </a:extLst>
                </a:gridCol>
                <a:gridCol w="1400617">
                  <a:extLst>
                    <a:ext uri="{9D8B030D-6E8A-4147-A177-3AD203B41FA5}">
                      <a16:colId xmlns:a16="http://schemas.microsoft.com/office/drawing/2014/main" val="1612598563"/>
                    </a:ext>
                  </a:extLst>
                </a:gridCol>
                <a:gridCol w="1793595">
                  <a:extLst>
                    <a:ext uri="{9D8B030D-6E8A-4147-A177-3AD203B41FA5}">
                      <a16:colId xmlns:a16="http://schemas.microsoft.com/office/drawing/2014/main" val="2080149388"/>
                    </a:ext>
                  </a:extLst>
                </a:gridCol>
              </a:tblGrid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Đồ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vật</a:t>
                      </a:r>
                      <a:endParaRPr 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endParaRPr 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trị</a:t>
                      </a:r>
                      <a:endParaRPr 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Tỉ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lệ</a:t>
                      </a:r>
                      <a:endParaRPr 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18495"/>
                  </a:ext>
                </a:extLst>
              </a:tr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105020"/>
                  </a:ext>
                </a:extLst>
              </a:tr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73605"/>
                  </a:ext>
                </a:extLst>
              </a:tr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977740"/>
                  </a:ext>
                </a:extLst>
              </a:tr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715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52E50-3424-4ACD-83F7-0A02B4AE5D18}"/>
                  </a:ext>
                </a:extLst>
              </p:cNvPr>
              <p:cNvSpPr txBox="1"/>
              <p:nvPr/>
            </p:nvSpPr>
            <p:spPr>
              <a:xfrm>
                <a:off x="474133" y="2571750"/>
                <a:ext cx="819573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Bước 2: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en-US" sz="2200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3*A </a:t>
                </a:r>
                <a:r>
                  <a:rPr lang="en-US" sz="2200" i="1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(30kg) </a:t>
                </a:r>
                <a:r>
                  <a:rPr lang="en-US" sz="2200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+ 1*D (4kg)</a:t>
                </a:r>
                <a:r>
                  <a:rPr lang="en-US" sz="2200" i="1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2200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+ C (2kg) = 36 kg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≤</m:t>
                    </m:r>
                  </m:oMath>
                </a14:m>
                <a:r>
                  <a:rPr lang="en-US" sz="2200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37kg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52E50-3424-4ACD-83F7-0A02B4AE5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33" y="2571750"/>
                <a:ext cx="8195734" cy="769441"/>
              </a:xfrm>
              <a:prstGeom prst="rect">
                <a:avLst/>
              </a:prstGeom>
              <a:blipFill>
                <a:blip r:embed="rId2"/>
                <a:stretch>
                  <a:fillRect l="-967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7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E882BB-5E75-4421-B9C0-491D7A4AB195}"/>
              </a:ext>
            </a:extLst>
          </p:cNvPr>
          <p:cNvSpPr txBox="1"/>
          <p:nvPr/>
        </p:nvSpPr>
        <p:spPr>
          <a:xfrm>
            <a:off x="265287" y="97687"/>
            <a:ext cx="8195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trộm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đựng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 kg,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cùng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món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0558A8F-CCF8-4D96-83E9-2F0EDAE1E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120951"/>
              </p:ext>
            </p:extLst>
          </p:nvPr>
        </p:nvGraphicFramePr>
        <p:xfrm>
          <a:off x="242710" y="1047750"/>
          <a:ext cx="3533423" cy="15240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858341">
                  <a:extLst>
                    <a:ext uri="{9D8B030D-6E8A-4147-A177-3AD203B41FA5}">
                      <a16:colId xmlns:a16="http://schemas.microsoft.com/office/drawing/2014/main" val="216066866"/>
                    </a:ext>
                  </a:extLst>
                </a:gridCol>
                <a:gridCol w="1382619">
                  <a:extLst>
                    <a:ext uri="{9D8B030D-6E8A-4147-A177-3AD203B41FA5}">
                      <a16:colId xmlns:a16="http://schemas.microsoft.com/office/drawing/2014/main" val="280803610"/>
                    </a:ext>
                  </a:extLst>
                </a:gridCol>
                <a:gridCol w="1292463">
                  <a:extLst>
                    <a:ext uri="{9D8B030D-6E8A-4147-A177-3AD203B41FA5}">
                      <a16:colId xmlns:a16="http://schemas.microsoft.com/office/drawing/2014/main" val="2682996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Đồ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vật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trị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31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22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86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018635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714F826-E23C-4E02-88E5-5EB0DD31C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599889"/>
              </p:ext>
            </p:extLst>
          </p:nvPr>
        </p:nvGraphicFramePr>
        <p:xfrm>
          <a:off x="4363154" y="1047750"/>
          <a:ext cx="4538136" cy="15240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993423">
                  <a:extLst>
                    <a:ext uri="{9D8B030D-6E8A-4147-A177-3AD203B41FA5}">
                      <a16:colId xmlns:a16="http://schemas.microsoft.com/office/drawing/2014/main" val="1309860666"/>
                    </a:ext>
                  </a:extLst>
                </a:gridCol>
                <a:gridCol w="1399822">
                  <a:extLst>
                    <a:ext uri="{9D8B030D-6E8A-4147-A177-3AD203B41FA5}">
                      <a16:colId xmlns:a16="http://schemas.microsoft.com/office/drawing/2014/main" val="592256174"/>
                    </a:ext>
                  </a:extLst>
                </a:gridCol>
                <a:gridCol w="1010357">
                  <a:extLst>
                    <a:ext uri="{9D8B030D-6E8A-4147-A177-3AD203B41FA5}">
                      <a16:colId xmlns:a16="http://schemas.microsoft.com/office/drawing/2014/main" val="3196537120"/>
                    </a:ext>
                  </a:extLst>
                </a:gridCol>
                <a:gridCol w="1134534">
                  <a:extLst>
                    <a:ext uri="{9D8B030D-6E8A-4147-A177-3AD203B41FA5}">
                      <a16:colId xmlns:a16="http://schemas.microsoft.com/office/drawing/2014/main" val="2419064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Đồ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vật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trị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Tỉ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lệ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86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98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7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193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4031FAF-357B-498E-A57B-45A662144BB0}"/>
              </a:ext>
            </a:extLst>
          </p:cNvPr>
          <p:cNvSpPr txBox="1"/>
          <p:nvPr/>
        </p:nvSpPr>
        <p:spPr>
          <a:xfrm>
            <a:off x="925688" y="2989438"/>
            <a:ext cx="5960534" cy="105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	A (7kg) –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9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	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 (6kg) + C (4kg) 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giá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trị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10</a:t>
            </a:r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D055C3-8837-4F95-9027-E38CBD845C54}"/>
              </a:ext>
            </a:extLst>
          </p:cNvPr>
          <p:cNvCxnSpPr>
            <a:endCxn id="11" idx="1"/>
          </p:cNvCxnSpPr>
          <p:nvPr/>
        </p:nvCxnSpPr>
        <p:spPr>
          <a:xfrm>
            <a:off x="3776133" y="1809750"/>
            <a:ext cx="5870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FB141AE7-D425-4FBD-9212-5B36B7AB0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501767"/>
            <a:ext cx="4129617" cy="4129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B5CD87-633B-412A-97D7-9CBFECF983AA}"/>
              </a:ext>
            </a:extLst>
          </p:cNvPr>
          <p:cNvSpPr txBox="1"/>
          <p:nvPr/>
        </p:nvSpPr>
        <p:spPr>
          <a:xfrm>
            <a:off x="4691591" y="24713"/>
            <a:ext cx="450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 Name: </a:t>
            </a:r>
            <a:r>
              <a:rPr lang="en-US" sz="4000" dirty="0">
                <a:solidFill>
                  <a:srgbClr val="243D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SON5423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C58B1E-9A90-4FF9-8072-1E640255FB72}"/>
              </a:ext>
            </a:extLst>
          </p:cNvPr>
          <p:cNvSpPr txBox="1"/>
          <p:nvPr/>
        </p:nvSpPr>
        <p:spPr>
          <a:xfrm>
            <a:off x="4448703" y="4387817"/>
            <a:ext cx="4452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243D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b.socrative.com/login/student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67495-6698-410D-9C70-EC3598FC0023}"/>
              </a:ext>
            </a:extLst>
          </p:cNvPr>
          <p:cNvSpPr txBox="1"/>
          <p:nvPr/>
        </p:nvSpPr>
        <p:spPr>
          <a:xfrm>
            <a:off x="496711" y="1072934"/>
            <a:ext cx="3553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endParaRPr lang="en-US" sz="3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0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Nxx</a:t>
            </a:r>
            <a:endParaRPr lang="en-US" sz="30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VD: N17, N02</a:t>
            </a:r>
          </a:p>
        </p:txBody>
      </p:sp>
    </p:spTree>
    <p:extLst>
      <p:ext uri="{BB962C8B-B14F-4D97-AF65-F5344CB8AC3E}">
        <p14:creationId xmlns:p14="http://schemas.microsoft.com/office/powerpoint/2010/main" val="1728343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GIẢI ĐÁP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6203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Curved Down 49">
            <a:extLst>
              <a:ext uri="{FF2B5EF4-FFF2-40B4-BE49-F238E27FC236}">
                <a16:creationId xmlns:a16="http://schemas.microsoft.com/office/drawing/2014/main" id="{9A81FB3E-5D1E-465B-8FF0-6641F722A852}"/>
              </a:ext>
            </a:extLst>
          </p:cNvPr>
          <p:cNvSpPr/>
          <p:nvPr/>
        </p:nvSpPr>
        <p:spPr>
          <a:xfrm rot="1182692">
            <a:off x="4067872" y="823246"/>
            <a:ext cx="1369526" cy="44655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384436-A802-4822-AA1B-8E307BD9D9E1}"/>
              </a:ext>
            </a:extLst>
          </p:cNvPr>
          <p:cNvGrpSpPr/>
          <p:nvPr/>
        </p:nvGrpSpPr>
        <p:grpSpPr>
          <a:xfrm>
            <a:off x="-38100" y="0"/>
            <a:ext cx="4610100" cy="5143500"/>
            <a:chOff x="-38100" y="0"/>
            <a:chExt cx="4610100" cy="5143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305654-B69D-41D7-B20C-AE6F082936F2}"/>
                </a:ext>
              </a:extLst>
            </p:cNvPr>
            <p:cNvSpPr/>
            <p:nvPr/>
          </p:nvSpPr>
          <p:spPr>
            <a:xfrm>
              <a:off x="-38100" y="0"/>
              <a:ext cx="4610100" cy="5143500"/>
            </a:xfrm>
            <a:prstGeom prst="rect">
              <a:avLst/>
            </a:prstGeom>
            <a:solidFill>
              <a:srgbClr val="282A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D2CAF15-FE65-4129-8D4F-9BCCBC579382}"/>
                </a:ext>
              </a:extLst>
            </p:cNvPr>
            <p:cNvSpPr txBox="1"/>
            <p:nvPr/>
          </p:nvSpPr>
          <p:spPr>
            <a:xfrm>
              <a:off x="-38100" y="0"/>
              <a:ext cx="4610099" cy="498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function </a:t>
              </a:r>
              <a:r>
                <a:rPr lang="en-US" sz="1450" dirty="0">
                  <a:solidFill>
                    <a:srgbClr val="50FA7B"/>
                  </a:solidFill>
                  <a:latin typeface="Consolas" panose="020B0609020204030204" pitchFamily="49" charset="0"/>
                </a:rPr>
                <a:t>Dijkstra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Graph, source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               </a:t>
              </a:r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create vertex priority queue Q</a:t>
              </a:r>
            </a:p>
            <a:p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each vertex v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in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Graph: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INFINITY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UNDEFINED</a:t>
              </a:r>
              <a:endParaRPr lang="en-US" sz="145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	   add v to Q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source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 ← 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0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</a:t>
              </a:r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while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Q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is not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empty: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u ← vertex </a:t>
              </a:r>
              <a:r>
                <a:rPr lang="en-US" dirty="0">
                  <a:solidFill>
                    <a:srgbClr val="FF79C6"/>
                  </a:solidFill>
                  <a:latin typeface="Consolas" panose="020B0609020204030204" pitchFamily="49" charset="0"/>
                </a:rPr>
                <a:t>in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 Q </a:t>
              </a:r>
              <a:r>
                <a:rPr lang="en-US" dirty="0">
                  <a:solidFill>
                    <a:srgbClr val="FF79C6"/>
                  </a:solidFill>
                  <a:latin typeface="Consolas" panose="020B0609020204030204" pitchFamily="49" charset="0"/>
                </a:rPr>
                <a:t>with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min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B86C"/>
                  </a:solidFill>
                  <a:latin typeface="Consolas" panose="020B0609020204030204" pitchFamily="49" charset="0"/>
                </a:rPr>
                <a:t>] 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                            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remove u </a:t>
              </a:r>
              <a:r>
                <a:rPr lang="en-US" dirty="0">
                  <a:solidFill>
                    <a:srgbClr val="FF79C6"/>
                  </a:solidFill>
                  <a:latin typeface="Consolas" panose="020B0609020204030204" pitchFamily="49" charset="0"/>
                </a:rPr>
                <a:t>from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 Q</a:t>
              </a:r>
            </a:p>
            <a:p>
              <a:endParaRPr lang="en-US" sz="145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each neighbor v of u:  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alt ←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u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+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>
                  <a:solidFill>
                    <a:srgbClr val="50FA7B"/>
                  </a:solidFill>
                  <a:latin typeface="Consolas" panose="020B0609020204030204" pitchFamily="49" charset="0"/>
                </a:rPr>
                <a:t>length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u, 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alt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alt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u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,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endParaRPr lang="en-US" sz="145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2" name="Flowchart: Terminator 51">
            <a:extLst>
              <a:ext uri="{FF2B5EF4-FFF2-40B4-BE49-F238E27FC236}">
                <a16:creationId xmlns:a16="http://schemas.microsoft.com/office/drawing/2014/main" id="{25BD39B6-38ED-4630-B8BA-A2F2B6AFAE22}"/>
              </a:ext>
            </a:extLst>
          </p:cNvPr>
          <p:cNvSpPr/>
          <p:nvPr/>
        </p:nvSpPr>
        <p:spPr>
          <a:xfrm>
            <a:off x="5816245" y="178246"/>
            <a:ext cx="2307030" cy="512871"/>
          </a:xfrm>
          <a:prstGeom prst="flowChartTerminator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Dijkstra’s Algorithm</a:t>
            </a:r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D4142177-3DC9-406B-B15A-1248C2551A84}"/>
              </a:ext>
            </a:extLst>
          </p:cNvPr>
          <p:cNvSpPr/>
          <p:nvPr/>
        </p:nvSpPr>
        <p:spPr>
          <a:xfrm>
            <a:off x="7161264" y="1453934"/>
            <a:ext cx="1924022" cy="512871"/>
          </a:xfrm>
          <a:prstGeom prst="flowChartTerminator">
            <a:avLst/>
          </a:prstGeom>
          <a:noFill/>
          <a:ln>
            <a:solidFill>
              <a:srgbClr val="F4A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Priority Queue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E733B1-CA5A-4C95-BE42-AE9DC7A0B159}"/>
              </a:ext>
            </a:extLst>
          </p:cNvPr>
          <p:cNvGrpSpPr/>
          <p:nvPr/>
        </p:nvGrpSpPr>
        <p:grpSpPr>
          <a:xfrm>
            <a:off x="4673598" y="1453935"/>
            <a:ext cx="1924022" cy="512871"/>
            <a:chOff x="4662730" y="1191883"/>
            <a:chExt cx="1924022" cy="512871"/>
          </a:xfrm>
        </p:grpSpPr>
        <p:sp>
          <p:nvSpPr>
            <p:cNvPr id="27" name="Flowchart: Terminator 26">
              <a:extLst>
                <a:ext uri="{FF2B5EF4-FFF2-40B4-BE49-F238E27FC236}">
                  <a16:creationId xmlns:a16="http://schemas.microsoft.com/office/drawing/2014/main" id="{9D45AEFB-FAD3-4216-88BC-CBB3722997E8}"/>
                </a:ext>
              </a:extLst>
            </p:cNvPr>
            <p:cNvSpPr/>
            <p:nvPr/>
          </p:nvSpPr>
          <p:spPr>
            <a:xfrm>
              <a:off x="4662730" y="1191883"/>
              <a:ext cx="1924022" cy="512871"/>
            </a:xfrm>
            <a:prstGeom prst="flowChartTerminator">
              <a:avLst/>
            </a:prstGeom>
            <a:noFill/>
            <a:ln>
              <a:solidFill>
                <a:srgbClr val="2646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2646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Priority Queue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17AAAE5-439F-4674-A74C-0834C8CCB03A}"/>
                </a:ext>
              </a:extLst>
            </p:cNvPr>
            <p:cNvGrpSpPr/>
            <p:nvPr/>
          </p:nvGrpSpPr>
          <p:grpSpPr>
            <a:xfrm>
              <a:off x="5146511" y="1251616"/>
              <a:ext cx="978197" cy="393404"/>
              <a:chOff x="5135642" y="2099586"/>
              <a:chExt cx="978197" cy="393404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5ACB0D6-8C01-4176-9230-8810F02FFC23}"/>
                  </a:ext>
                </a:extLst>
              </p:cNvPr>
              <p:cNvCxnSpPr/>
              <p:nvPr/>
            </p:nvCxnSpPr>
            <p:spPr>
              <a:xfrm>
                <a:off x="5135643" y="2099586"/>
                <a:ext cx="978195" cy="393404"/>
              </a:xfrm>
              <a:prstGeom prst="line">
                <a:avLst/>
              </a:prstGeom>
              <a:ln w="28575">
                <a:solidFill>
                  <a:srgbClr val="E76F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A3D4C9A-027B-4E6E-B754-9BA86C84B1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642" y="2099586"/>
                <a:ext cx="978197" cy="393404"/>
              </a:xfrm>
              <a:prstGeom prst="line">
                <a:avLst/>
              </a:prstGeom>
              <a:ln w="28575">
                <a:solidFill>
                  <a:srgbClr val="E76F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Flowchart: Terminator 37">
            <a:extLst>
              <a:ext uri="{FF2B5EF4-FFF2-40B4-BE49-F238E27FC236}">
                <a16:creationId xmlns:a16="http://schemas.microsoft.com/office/drawing/2014/main" id="{FD5ABD01-894D-4766-8CB1-E1FBEE4BAEC0}"/>
              </a:ext>
            </a:extLst>
          </p:cNvPr>
          <p:cNvSpPr/>
          <p:nvPr/>
        </p:nvSpPr>
        <p:spPr>
          <a:xfrm>
            <a:off x="7190621" y="2806560"/>
            <a:ext cx="1865308" cy="512871"/>
          </a:xfrm>
          <a:prstGeom prst="flowChartTerminator">
            <a:avLst/>
          </a:prstGeom>
          <a:noFill/>
          <a:ln>
            <a:solidFill>
              <a:srgbClr val="F4A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O(</a:t>
            </a:r>
            <a:r>
              <a:rPr lang="en-US" sz="1800" b="1" dirty="0" err="1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E.logV</a:t>
            </a:r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9" name="Flowchart: Terminator 38">
            <a:extLst>
              <a:ext uri="{FF2B5EF4-FFF2-40B4-BE49-F238E27FC236}">
                <a16:creationId xmlns:a16="http://schemas.microsoft.com/office/drawing/2014/main" id="{63FD63C6-12E4-461D-B591-7F6C1D8CBD60}"/>
              </a:ext>
            </a:extLst>
          </p:cNvPr>
          <p:cNvSpPr/>
          <p:nvPr/>
        </p:nvSpPr>
        <p:spPr>
          <a:xfrm>
            <a:off x="4673598" y="2806560"/>
            <a:ext cx="1924022" cy="512871"/>
          </a:xfrm>
          <a:prstGeom prst="flowChartTerminator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O(V^2)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331496-086D-42D4-BEDE-3E838324A354}"/>
              </a:ext>
            </a:extLst>
          </p:cNvPr>
          <p:cNvCxnSpPr>
            <a:stCxn id="52" idx="2"/>
            <a:endCxn id="27" idx="0"/>
          </p:cNvCxnSpPr>
          <p:nvPr/>
        </p:nvCxnSpPr>
        <p:spPr>
          <a:xfrm flipH="1">
            <a:off x="5635609" y="691117"/>
            <a:ext cx="1334151" cy="762818"/>
          </a:xfrm>
          <a:prstGeom prst="straightConnector1">
            <a:avLst/>
          </a:prstGeom>
          <a:ln w="12700">
            <a:solidFill>
              <a:srgbClr val="2646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ED168B2-8A06-4E68-94DA-D9EE3F83E16C}"/>
              </a:ext>
            </a:extLst>
          </p:cNvPr>
          <p:cNvCxnSpPr>
            <a:cxnSpLocks/>
            <a:stCxn id="52" idx="2"/>
            <a:endCxn id="28" idx="0"/>
          </p:cNvCxnSpPr>
          <p:nvPr/>
        </p:nvCxnSpPr>
        <p:spPr>
          <a:xfrm>
            <a:off x="6969760" y="691117"/>
            <a:ext cx="1153515" cy="762817"/>
          </a:xfrm>
          <a:prstGeom prst="straightConnector1">
            <a:avLst/>
          </a:prstGeom>
          <a:ln w="12700">
            <a:solidFill>
              <a:srgbClr val="2646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E2EA62-8C3D-4B5A-A841-12E295DAD8AE}"/>
              </a:ext>
            </a:extLst>
          </p:cNvPr>
          <p:cNvCxnSpPr>
            <a:cxnSpLocks/>
            <a:stCxn id="27" idx="2"/>
            <a:endCxn id="39" idx="0"/>
          </p:cNvCxnSpPr>
          <p:nvPr/>
        </p:nvCxnSpPr>
        <p:spPr>
          <a:xfrm>
            <a:off x="5635609" y="1966806"/>
            <a:ext cx="0" cy="839754"/>
          </a:xfrm>
          <a:prstGeom prst="straightConnector1">
            <a:avLst/>
          </a:prstGeom>
          <a:ln w="12700">
            <a:solidFill>
              <a:srgbClr val="2646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AADFF9-0CB7-4898-8EBE-C31AFFB84B5E}"/>
              </a:ext>
            </a:extLst>
          </p:cNvPr>
          <p:cNvCxnSpPr>
            <a:cxnSpLocks/>
            <a:stCxn id="28" idx="2"/>
            <a:endCxn id="38" idx="0"/>
          </p:cNvCxnSpPr>
          <p:nvPr/>
        </p:nvCxnSpPr>
        <p:spPr>
          <a:xfrm>
            <a:off x="8123275" y="1966805"/>
            <a:ext cx="0" cy="839755"/>
          </a:xfrm>
          <a:prstGeom prst="straightConnector1">
            <a:avLst/>
          </a:prstGeom>
          <a:ln w="12700">
            <a:solidFill>
              <a:srgbClr val="F4A2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7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8" grpId="0" animBg="1"/>
      <p:bldP spid="38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264653"/>
                </a:solidFill>
              </a:rPr>
              <a:t>KHÁI NIỆM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510F3DE4-6042-4001-B981-8D38DB53A695}"/>
              </a:ext>
            </a:extLst>
          </p:cNvPr>
          <p:cNvSpPr/>
          <p:nvPr/>
        </p:nvSpPr>
        <p:spPr>
          <a:xfrm rot="4540366">
            <a:off x="4063586" y="483291"/>
            <a:ext cx="478465" cy="1201617"/>
          </a:xfrm>
          <a:prstGeom prst="curvedRightArrow">
            <a:avLst/>
          </a:prstGeom>
          <a:solidFill>
            <a:srgbClr val="F4A261"/>
          </a:solidFill>
          <a:ln>
            <a:solidFill>
              <a:srgbClr val="F4A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384436-A802-4822-AA1B-8E307BD9D9E1}"/>
              </a:ext>
            </a:extLst>
          </p:cNvPr>
          <p:cNvGrpSpPr/>
          <p:nvPr/>
        </p:nvGrpSpPr>
        <p:grpSpPr>
          <a:xfrm>
            <a:off x="4572000" y="0"/>
            <a:ext cx="4610100" cy="5143500"/>
            <a:chOff x="-38100" y="0"/>
            <a:chExt cx="4610100" cy="5143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305654-B69D-41D7-B20C-AE6F082936F2}"/>
                </a:ext>
              </a:extLst>
            </p:cNvPr>
            <p:cNvSpPr/>
            <p:nvPr/>
          </p:nvSpPr>
          <p:spPr>
            <a:xfrm>
              <a:off x="-38100" y="0"/>
              <a:ext cx="4610100" cy="5143500"/>
            </a:xfrm>
            <a:prstGeom prst="rect">
              <a:avLst/>
            </a:prstGeom>
            <a:solidFill>
              <a:srgbClr val="282A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D2CAF15-FE65-4129-8D4F-9BCCBC579382}"/>
                </a:ext>
              </a:extLst>
            </p:cNvPr>
            <p:cNvSpPr txBox="1"/>
            <p:nvPr/>
          </p:nvSpPr>
          <p:spPr>
            <a:xfrm>
              <a:off x="-38100" y="0"/>
              <a:ext cx="4610099" cy="500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function </a:t>
              </a:r>
              <a:r>
                <a:rPr lang="en-US" sz="1450" dirty="0">
                  <a:solidFill>
                    <a:srgbClr val="50FA7B"/>
                  </a:solidFill>
                  <a:latin typeface="Consolas" panose="020B0609020204030204" pitchFamily="49" charset="0"/>
                </a:rPr>
                <a:t>Dijkstra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Graph, source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source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            </a:t>
              </a:r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create vertex priority queue Q</a:t>
              </a:r>
            </a:p>
            <a:p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each vertex v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in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Graph: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if v ≠ source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INFINITY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UNDEFINED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</a:t>
              </a:r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Q.</a:t>
              </a:r>
              <a:r>
                <a:rPr lang="en-US" sz="1450" dirty="0" err="1">
                  <a:solidFill>
                    <a:srgbClr val="50FA7B"/>
                  </a:solidFill>
                  <a:latin typeface="Consolas" panose="020B0609020204030204" pitchFamily="49" charset="0"/>
                </a:rPr>
                <a:t>add_with_priority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(v,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[v]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while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Q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is not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empty: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u ←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Q.</a:t>
              </a:r>
              <a:r>
                <a:rPr lang="en-US" sz="1450" dirty="0" err="1">
                  <a:solidFill>
                    <a:srgbClr val="50FA7B"/>
                  </a:solidFill>
                  <a:latin typeface="Consolas" panose="020B0609020204030204" pitchFamily="49" charset="0"/>
                </a:rPr>
                <a:t>extract_min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()  </a:t>
              </a:r>
              <a:endParaRPr lang="en-US" sz="145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each neighbor v of u:  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alt ←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u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+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>
                  <a:solidFill>
                    <a:srgbClr val="50FA7B"/>
                  </a:solidFill>
                  <a:latin typeface="Consolas" panose="020B0609020204030204" pitchFamily="49" charset="0"/>
                </a:rPr>
                <a:t>length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u, 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alt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alt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u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Q.</a:t>
              </a:r>
              <a:r>
                <a:rPr lang="en-US" sz="1450" dirty="0" err="1">
                  <a:solidFill>
                    <a:srgbClr val="50FA7B"/>
                  </a:solidFill>
                  <a:latin typeface="Consolas" panose="020B0609020204030204" pitchFamily="49" charset="0"/>
                </a:rPr>
                <a:t>decrease_priority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v, alt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,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endParaRPr lang="en-US" sz="145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F7D274F5-1B2E-4A24-A56A-CAA0EB7A8331}"/>
              </a:ext>
            </a:extLst>
          </p:cNvPr>
          <p:cNvSpPr/>
          <p:nvPr/>
        </p:nvSpPr>
        <p:spPr>
          <a:xfrm>
            <a:off x="1212346" y="188879"/>
            <a:ext cx="2307030" cy="512871"/>
          </a:xfrm>
          <a:prstGeom prst="flowChartTerminator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Dijkstra’s Algorithm</a:t>
            </a: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3A3BDADC-F8F1-4BF4-9F41-4368C766E352}"/>
              </a:ext>
            </a:extLst>
          </p:cNvPr>
          <p:cNvSpPr/>
          <p:nvPr/>
        </p:nvSpPr>
        <p:spPr>
          <a:xfrm>
            <a:off x="2557365" y="1464567"/>
            <a:ext cx="1924022" cy="512871"/>
          </a:xfrm>
          <a:prstGeom prst="flowChartTerminator">
            <a:avLst/>
          </a:prstGeom>
          <a:noFill/>
          <a:ln>
            <a:solidFill>
              <a:srgbClr val="F4A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Priority Queue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AA8E23-34F9-4B87-B395-547038D98A60}"/>
              </a:ext>
            </a:extLst>
          </p:cNvPr>
          <p:cNvGrpSpPr/>
          <p:nvPr/>
        </p:nvGrpSpPr>
        <p:grpSpPr>
          <a:xfrm>
            <a:off x="69699" y="1464568"/>
            <a:ext cx="1924022" cy="512871"/>
            <a:chOff x="4662730" y="1191883"/>
            <a:chExt cx="1924022" cy="512871"/>
          </a:xfrm>
        </p:grpSpPr>
        <p:sp>
          <p:nvSpPr>
            <p:cNvPr id="30" name="Flowchart: Terminator 29">
              <a:extLst>
                <a:ext uri="{FF2B5EF4-FFF2-40B4-BE49-F238E27FC236}">
                  <a16:creationId xmlns:a16="http://schemas.microsoft.com/office/drawing/2014/main" id="{2D5F483C-BB77-418D-BE46-EA7E2E6D169A}"/>
                </a:ext>
              </a:extLst>
            </p:cNvPr>
            <p:cNvSpPr/>
            <p:nvPr/>
          </p:nvSpPr>
          <p:spPr>
            <a:xfrm>
              <a:off x="4662730" y="1191883"/>
              <a:ext cx="1924022" cy="512871"/>
            </a:xfrm>
            <a:prstGeom prst="flowChartTerminator">
              <a:avLst/>
            </a:prstGeom>
            <a:noFill/>
            <a:ln>
              <a:solidFill>
                <a:srgbClr val="2646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2646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Priority Queue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B3F0F5-F9FD-4EE7-BA6E-ACD41FC2CB6E}"/>
                </a:ext>
              </a:extLst>
            </p:cNvPr>
            <p:cNvGrpSpPr/>
            <p:nvPr/>
          </p:nvGrpSpPr>
          <p:grpSpPr>
            <a:xfrm>
              <a:off x="5146511" y="1251616"/>
              <a:ext cx="978197" cy="393404"/>
              <a:chOff x="5135642" y="2099586"/>
              <a:chExt cx="978197" cy="393404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319C6C0-79DC-4C00-B0AF-8322F15AFE64}"/>
                  </a:ext>
                </a:extLst>
              </p:cNvPr>
              <p:cNvCxnSpPr/>
              <p:nvPr/>
            </p:nvCxnSpPr>
            <p:spPr>
              <a:xfrm>
                <a:off x="5135643" y="2099586"/>
                <a:ext cx="978195" cy="393404"/>
              </a:xfrm>
              <a:prstGeom prst="line">
                <a:avLst/>
              </a:prstGeom>
              <a:ln w="28575">
                <a:solidFill>
                  <a:srgbClr val="E76F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6762E70-AD60-4610-B9B1-549325A77E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642" y="2099586"/>
                <a:ext cx="978197" cy="393404"/>
              </a:xfrm>
              <a:prstGeom prst="line">
                <a:avLst/>
              </a:prstGeom>
              <a:ln w="28575">
                <a:solidFill>
                  <a:srgbClr val="E76F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76308AB1-7E69-4DB8-88BA-6C43827AC40C}"/>
              </a:ext>
            </a:extLst>
          </p:cNvPr>
          <p:cNvSpPr/>
          <p:nvPr/>
        </p:nvSpPr>
        <p:spPr>
          <a:xfrm>
            <a:off x="2586722" y="2817193"/>
            <a:ext cx="1865308" cy="512871"/>
          </a:xfrm>
          <a:prstGeom prst="flowChartTerminator">
            <a:avLst/>
          </a:prstGeom>
          <a:noFill/>
          <a:ln>
            <a:solidFill>
              <a:srgbClr val="F4A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O(</a:t>
            </a:r>
            <a:r>
              <a:rPr lang="en-US" sz="1800" b="1" dirty="0" err="1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E.logV</a:t>
            </a:r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8" name="Flowchart: Terminator 37">
            <a:extLst>
              <a:ext uri="{FF2B5EF4-FFF2-40B4-BE49-F238E27FC236}">
                <a16:creationId xmlns:a16="http://schemas.microsoft.com/office/drawing/2014/main" id="{DFF53887-59D2-4DF4-8504-CB671C486793}"/>
              </a:ext>
            </a:extLst>
          </p:cNvPr>
          <p:cNvSpPr/>
          <p:nvPr/>
        </p:nvSpPr>
        <p:spPr>
          <a:xfrm>
            <a:off x="69699" y="2817193"/>
            <a:ext cx="1924022" cy="512871"/>
          </a:xfrm>
          <a:prstGeom prst="flowChartTerminator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O(V^2)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A96A280-66A0-45A2-B23C-67798FAAFAA2}"/>
              </a:ext>
            </a:extLst>
          </p:cNvPr>
          <p:cNvCxnSpPr>
            <a:stCxn id="26" idx="2"/>
            <a:endCxn id="30" idx="0"/>
          </p:cNvCxnSpPr>
          <p:nvPr/>
        </p:nvCxnSpPr>
        <p:spPr>
          <a:xfrm flipH="1">
            <a:off x="1031710" y="701750"/>
            <a:ext cx="1334151" cy="762818"/>
          </a:xfrm>
          <a:prstGeom prst="straightConnector1">
            <a:avLst/>
          </a:prstGeom>
          <a:ln w="12700">
            <a:solidFill>
              <a:srgbClr val="2646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3C7EA9-9964-47BF-9F6E-48DC43841164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2365861" y="701750"/>
            <a:ext cx="1153515" cy="762817"/>
          </a:xfrm>
          <a:prstGeom prst="straightConnector1">
            <a:avLst/>
          </a:prstGeom>
          <a:ln w="12700">
            <a:solidFill>
              <a:srgbClr val="2646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250A01A-AF36-4266-94A1-C389E8BBB5C5}"/>
              </a:ext>
            </a:extLst>
          </p:cNvPr>
          <p:cNvCxnSpPr>
            <a:cxnSpLocks/>
            <a:stCxn id="30" idx="2"/>
            <a:endCxn id="38" idx="0"/>
          </p:cNvCxnSpPr>
          <p:nvPr/>
        </p:nvCxnSpPr>
        <p:spPr>
          <a:xfrm>
            <a:off x="1031710" y="1977439"/>
            <a:ext cx="0" cy="839754"/>
          </a:xfrm>
          <a:prstGeom prst="straightConnector1">
            <a:avLst/>
          </a:prstGeom>
          <a:ln w="12700">
            <a:solidFill>
              <a:srgbClr val="2646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FA0B7F-F57B-4D08-950C-6AA4E0C56200}"/>
              </a:ext>
            </a:extLst>
          </p:cNvPr>
          <p:cNvCxnSpPr>
            <a:cxnSpLocks/>
            <a:stCxn id="27" idx="2"/>
            <a:endCxn id="37" idx="0"/>
          </p:cNvCxnSpPr>
          <p:nvPr/>
        </p:nvCxnSpPr>
        <p:spPr>
          <a:xfrm>
            <a:off x="3519376" y="1977438"/>
            <a:ext cx="0" cy="839755"/>
          </a:xfrm>
          <a:prstGeom prst="straightConnector1">
            <a:avLst/>
          </a:prstGeom>
          <a:ln w="12700">
            <a:solidFill>
              <a:srgbClr val="F4A2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998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384436-A802-4822-AA1B-8E307BD9D9E1}"/>
              </a:ext>
            </a:extLst>
          </p:cNvPr>
          <p:cNvGrpSpPr/>
          <p:nvPr/>
        </p:nvGrpSpPr>
        <p:grpSpPr>
          <a:xfrm>
            <a:off x="4572000" y="0"/>
            <a:ext cx="4610100" cy="5143500"/>
            <a:chOff x="-38100" y="0"/>
            <a:chExt cx="4610100" cy="5143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305654-B69D-41D7-B20C-AE6F082936F2}"/>
                </a:ext>
              </a:extLst>
            </p:cNvPr>
            <p:cNvSpPr/>
            <p:nvPr/>
          </p:nvSpPr>
          <p:spPr>
            <a:xfrm>
              <a:off x="-38100" y="0"/>
              <a:ext cx="4610100" cy="5143500"/>
            </a:xfrm>
            <a:prstGeom prst="rect">
              <a:avLst/>
            </a:prstGeom>
            <a:solidFill>
              <a:srgbClr val="282A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D2CAF15-FE65-4129-8D4F-9BCCBC579382}"/>
                </a:ext>
              </a:extLst>
            </p:cNvPr>
            <p:cNvSpPr txBox="1"/>
            <p:nvPr/>
          </p:nvSpPr>
          <p:spPr>
            <a:xfrm>
              <a:off x="-38100" y="0"/>
              <a:ext cx="4610099" cy="500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function </a:t>
              </a:r>
              <a:r>
                <a:rPr lang="en-US" sz="1450" dirty="0">
                  <a:solidFill>
                    <a:srgbClr val="50FA7B"/>
                  </a:solidFill>
                  <a:latin typeface="Consolas" panose="020B0609020204030204" pitchFamily="49" charset="0"/>
                </a:rPr>
                <a:t>Dijkstra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Graph, source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source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            </a:t>
              </a:r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create vertex priority queue Q</a:t>
              </a:r>
            </a:p>
            <a:p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each vertex v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in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Graph: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if v ≠ source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INFINITY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UNDEFINED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</a:t>
              </a:r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Q.</a:t>
              </a:r>
              <a:r>
                <a:rPr lang="en-US" sz="1450" dirty="0" err="1">
                  <a:solidFill>
                    <a:srgbClr val="50FA7B"/>
                  </a:solidFill>
                  <a:latin typeface="Consolas" panose="020B0609020204030204" pitchFamily="49" charset="0"/>
                </a:rPr>
                <a:t>add_with_priority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(v,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[v]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while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Q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is not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empty: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u ←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Q.</a:t>
              </a:r>
              <a:r>
                <a:rPr lang="en-US" sz="1450" dirty="0" err="1">
                  <a:solidFill>
                    <a:srgbClr val="50FA7B"/>
                  </a:solidFill>
                  <a:latin typeface="Consolas" panose="020B0609020204030204" pitchFamily="49" charset="0"/>
                </a:rPr>
                <a:t>extract_min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()  </a:t>
              </a:r>
              <a:endParaRPr lang="en-US" sz="145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each neighbor v of u:  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alt ←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u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+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>
                  <a:solidFill>
                    <a:srgbClr val="50FA7B"/>
                  </a:solidFill>
                  <a:latin typeface="Consolas" panose="020B0609020204030204" pitchFamily="49" charset="0"/>
                </a:rPr>
                <a:t>length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u, 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alt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alt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u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Q.</a:t>
              </a:r>
              <a:r>
                <a:rPr lang="en-US" sz="1450" dirty="0" err="1">
                  <a:solidFill>
                    <a:srgbClr val="50FA7B"/>
                  </a:solidFill>
                  <a:latin typeface="Consolas" panose="020B0609020204030204" pitchFamily="49" charset="0"/>
                </a:rPr>
                <a:t>decrease_priority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v, alt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,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endParaRPr lang="en-US" sz="145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D110492-2AD6-4695-8D91-5686CE7CAC92}"/>
              </a:ext>
            </a:extLst>
          </p:cNvPr>
          <p:cNvGrpSpPr/>
          <p:nvPr/>
        </p:nvGrpSpPr>
        <p:grpSpPr>
          <a:xfrm flipH="1">
            <a:off x="17223" y="188133"/>
            <a:ext cx="4554776" cy="4094949"/>
            <a:chOff x="0" y="336457"/>
            <a:chExt cx="4545060" cy="4094949"/>
          </a:xfrm>
        </p:grpSpPr>
        <p:sp>
          <p:nvSpPr>
            <p:cNvPr id="19" name="Flowchart: Terminator 18">
              <a:extLst>
                <a:ext uri="{FF2B5EF4-FFF2-40B4-BE49-F238E27FC236}">
                  <a16:creationId xmlns:a16="http://schemas.microsoft.com/office/drawing/2014/main" id="{AFD60258-DB0E-426E-801D-BDC05DDF44B9}"/>
                </a:ext>
              </a:extLst>
            </p:cNvPr>
            <p:cNvSpPr/>
            <p:nvPr/>
          </p:nvSpPr>
          <p:spPr>
            <a:xfrm>
              <a:off x="217573" y="789228"/>
              <a:ext cx="1254641" cy="421395"/>
            </a:xfrm>
            <a:prstGeom prst="flowChartTermina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800" b="1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O(</a:t>
              </a:r>
              <a:r>
                <a:rPr lang="en-US" altLang="en-US" sz="1800" b="1" dirty="0" err="1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E.logV</a:t>
              </a:r>
              <a:r>
                <a:rPr lang="en-US" altLang="en-US" sz="1800" b="1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20" name="Flowchart: Terminator 19">
              <a:extLst>
                <a:ext uri="{FF2B5EF4-FFF2-40B4-BE49-F238E27FC236}">
                  <a16:creationId xmlns:a16="http://schemas.microsoft.com/office/drawing/2014/main" id="{320525F6-4198-4064-9C05-B196380873A7}"/>
                </a:ext>
              </a:extLst>
            </p:cNvPr>
            <p:cNvSpPr/>
            <p:nvPr/>
          </p:nvSpPr>
          <p:spPr>
            <a:xfrm>
              <a:off x="1902875" y="1210622"/>
              <a:ext cx="1515098" cy="611327"/>
            </a:xfrm>
            <a:prstGeom prst="flowChartTermina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800" b="1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E</a:t>
              </a:r>
              <a:r>
                <a:rPr lang="en-US" altLang="en-US" sz="1800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: </a:t>
              </a:r>
              <a:r>
                <a:rPr lang="en-US" altLang="en-US" sz="1800" dirty="0" err="1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Tổng</a:t>
              </a:r>
              <a:r>
                <a:rPr lang="en-US" altLang="en-US" sz="1800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en-US" altLang="en-US" sz="1800" dirty="0" err="1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số</a:t>
              </a:r>
              <a:r>
                <a:rPr lang="en-US" altLang="en-US" sz="1800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en-US" altLang="en-US" sz="1800" dirty="0" err="1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cạnh</a:t>
              </a:r>
              <a:endParaRPr lang="en-US" altLang="en-US" sz="1800" dirty="0">
                <a:solidFill>
                  <a:srgbClr val="264653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21" name="Flowchart: Terminator 20">
              <a:extLst>
                <a:ext uri="{FF2B5EF4-FFF2-40B4-BE49-F238E27FC236}">
                  <a16:creationId xmlns:a16="http://schemas.microsoft.com/office/drawing/2014/main" id="{70CF283C-33F7-415B-8B91-87D6248B8D68}"/>
                </a:ext>
              </a:extLst>
            </p:cNvPr>
            <p:cNvSpPr/>
            <p:nvPr/>
          </p:nvSpPr>
          <p:spPr>
            <a:xfrm>
              <a:off x="1902876" y="417485"/>
              <a:ext cx="1515098" cy="421395"/>
            </a:xfrm>
            <a:prstGeom prst="flowChartTermina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800" b="1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V</a:t>
              </a:r>
              <a:r>
                <a:rPr lang="en-US" altLang="en-US" sz="1800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: </a:t>
              </a:r>
              <a:r>
                <a:rPr lang="en-US" altLang="en-US" sz="1800" dirty="0" err="1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số</a:t>
              </a:r>
              <a:r>
                <a:rPr lang="en-US" altLang="en-US" sz="1800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en-US" altLang="en-US" sz="1800" dirty="0" err="1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đỉnh</a:t>
              </a:r>
              <a:endParaRPr lang="en-US" altLang="en-US" sz="1800" dirty="0">
                <a:solidFill>
                  <a:srgbClr val="264653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FBAD60B-7CF6-4A53-8174-9909599395C5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 flipV="1">
              <a:off x="1472214" y="628183"/>
              <a:ext cx="430662" cy="371743"/>
            </a:xfrm>
            <a:prstGeom prst="straightConnector1">
              <a:avLst/>
            </a:prstGeom>
            <a:ln>
              <a:solidFill>
                <a:srgbClr val="2646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597720D-59A5-4438-B715-72795BD3257D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>
              <a:off x="1472214" y="999926"/>
              <a:ext cx="430661" cy="516360"/>
            </a:xfrm>
            <a:prstGeom prst="straightConnector1">
              <a:avLst/>
            </a:prstGeom>
            <a:ln>
              <a:solidFill>
                <a:srgbClr val="2646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2C5D1E-6514-4AAD-896F-ED98D9D8D39D}"/>
                </a:ext>
              </a:extLst>
            </p:cNvPr>
            <p:cNvGrpSpPr/>
            <p:nvPr/>
          </p:nvGrpSpPr>
          <p:grpSpPr>
            <a:xfrm>
              <a:off x="217573" y="2032647"/>
              <a:ext cx="3200401" cy="1243419"/>
              <a:chOff x="4703690" y="1737477"/>
              <a:chExt cx="3200401" cy="1243419"/>
            </a:xfrm>
          </p:grpSpPr>
          <p:sp>
            <p:nvSpPr>
              <p:cNvPr id="25" name="Flowchart: Terminator 24">
                <a:extLst>
                  <a:ext uri="{FF2B5EF4-FFF2-40B4-BE49-F238E27FC236}">
                    <a16:creationId xmlns:a16="http://schemas.microsoft.com/office/drawing/2014/main" id="{87FDE472-18F3-46E6-A00B-ADE25F6020D4}"/>
                  </a:ext>
                </a:extLst>
              </p:cNvPr>
              <p:cNvSpPr/>
              <p:nvPr/>
            </p:nvSpPr>
            <p:spPr>
              <a:xfrm>
                <a:off x="4703690" y="2150355"/>
                <a:ext cx="1516357" cy="421395"/>
              </a:xfrm>
              <a:prstGeom prst="flowChartTerminator">
                <a:avLst/>
              </a:prstGeom>
              <a:noFill/>
              <a:ln>
                <a:solidFill>
                  <a:srgbClr val="2646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800" b="1" dirty="0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O(</a:t>
                </a:r>
                <a:r>
                  <a:rPr lang="en-US" altLang="en-US" sz="1800" b="1" dirty="0" err="1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V.E.logV</a:t>
                </a:r>
                <a:r>
                  <a:rPr lang="en-US" altLang="en-US" sz="1800" b="1" dirty="0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)</a:t>
                </a:r>
              </a:p>
            </p:txBody>
          </p:sp>
          <p:sp>
            <p:nvSpPr>
              <p:cNvPr id="29" name="Flowchart: Terminator 28">
                <a:extLst>
                  <a:ext uri="{FF2B5EF4-FFF2-40B4-BE49-F238E27FC236}">
                    <a16:creationId xmlns:a16="http://schemas.microsoft.com/office/drawing/2014/main" id="{EE3207AC-97C9-42FC-8A0D-5519576FD485}"/>
                  </a:ext>
                </a:extLst>
              </p:cNvPr>
              <p:cNvSpPr/>
              <p:nvPr/>
            </p:nvSpPr>
            <p:spPr>
              <a:xfrm>
                <a:off x="6462161" y="2559501"/>
                <a:ext cx="1441929" cy="421395"/>
              </a:xfrm>
              <a:prstGeom prst="flowChartTerminator">
                <a:avLst/>
              </a:prstGeom>
              <a:noFill/>
              <a:ln>
                <a:solidFill>
                  <a:srgbClr val="2646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800" b="1" dirty="0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</a:t>
                </a:r>
                <a:r>
                  <a:rPr lang="en-US" altLang="en-US" sz="1800" dirty="0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 V-1 </a:t>
                </a:r>
                <a:r>
                  <a:rPr lang="en-US" altLang="en-US" sz="1800" dirty="0" err="1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cạnh</a:t>
                </a:r>
                <a:endParaRPr lang="en-US" altLang="en-US" sz="1800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Flowchart: Terminator 30">
                <a:extLst>
                  <a:ext uri="{FF2B5EF4-FFF2-40B4-BE49-F238E27FC236}">
                    <a16:creationId xmlns:a16="http://schemas.microsoft.com/office/drawing/2014/main" id="{5D4A4DC4-423B-473F-B00D-DCE8B6D17D1B}"/>
                  </a:ext>
                </a:extLst>
              </p:cNvPr>
              <p:cNvSpPr/>
              <p:nvPr/>
            </p:nvSpPr>
            <p:spPr>
              <a:xfrm>
                <a:off x="6462162" y="1737477"/>
                <a:ext cx="1441929" cy="421395"/>
              </a:xfrm>
              <a:prstGeom prst="flowChartTerminator">
                <a:avLst/>
              </a:prstGeom>
              <a:noFill/>
              <a:ln>
                <a:solidFill>
                  <a:srgbClr val="2646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800" b="1" dirty="0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</a:t>
                </a:r>
                <a:r>
                  <a:rPr lang="en-US" altLang="en-US" sz="1800" dirty="0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 </a:t>
                </a:r>
                <a:r>
                  <a:rPr lang="en-US" altLang="en-US" sz="1800" dirty="0" err="1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số</a:t>
                </a:r>
                <a:r>
                  <a:rPr lang="en-US" altLang="en-US" sz="1800" dirty="0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 err="1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đỉnh</a:t>
                </a:r>
                <a:endParaRPr lang="en-US" altLang="en-US" sz="1800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5002242-C8A5-4986-A21F-06928F2DD1CA}"/>
                  </a:ext>
                </a:extLst>
              </p:cNvPr>
              <p:cNvCxnSpPr>
                <a:cxnSpLocks/>
                <a:stCxn id="25" idx="3"/>
                <a:endCxn id="31" idx="1"/>
              </p:cNvCxnSpPr>
              <p:nvPr/>
            </p:nvCxnSpPr>
            <p:spPr>
              <a:xfrm flipV="1">
                <a:off x="6220047" y="1948175"/>
                <a:ext cx="242115" cy="412878"/>
              </a:xfrm>
              <a:prstGeom prst="straightConnector1">
                <a:avLst/>
              </a:prstGeom>
              <a:ln>
                <a:solidFill>
                  <a:srgbClr val="2646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B32FC23-E664-4865-B3B8-E5A366DA0D8D}"/>
                  </a:ext>
                </a:extLst>
              </p:cNvPr>
              <p:cNvCxnSpPr>
                <a:cxnSpLocks/>
                <a:stCxn id="25" idx="3"/>
                <a:endCxn id="29" idx="1"/>
              </p:cNvCxnSpPr>
              <p:nvPr/>
            </p:nvCxnSpPr>
            <p:spPr>
              <a:xfrm>
                <a:off x="6220047" y="2361053"/>
                <a:ext cx="242114" cy="409146"/>
              </a:xfrm>
              <a:prstGeom prst="straightConnector1">
                <a:avLst/>
              </a:prstGeom>
              <a:ln>
                <a:solidFill>
                  <a:srgbClr val="2646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575CC3F-B53B-4F5C-B648-3BC53A80C4DB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0" y="999926"/>
              <a:ext cx="217573" cy="714709"/>
            </a:xfrm>
            <a:prstGeom prst="straightConnector1">
              <a:avLst/>
            </a:prstGeom>
            <a:ln>
              <a:solidFill>
                <a:srgbClr val="2646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A7914FE-3E51-4CC0-8BC1-1F80F8827448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0" y="1741199"/>
              <a:ext cx="217573" cy="915024"/>
            </a:xfrm>
            <a:prstGeom prst="straightConnector1">
              <a:avLst/>
            </a:prstGeom>
            <a:ln>
              <a:solidFill>
                <a:srgbClr val="2646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phic 44" descr="Shooting star">
              <a:extLst>
                <a:ext uri="{FF2B5EF4-FFF2-40B4-BE49-F238E27FC236}">
                  <a16:creationId xmlns:a16="http://schemas.microsoft.com/office/drawing/2014/main" id="{89B562BD-30F1-4F72-A7E5-7D7912D81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413" y="336457"/>
              <a:ext cx="673852" cy="673852"/>
            </a:xfrm>
            <a:prstGeom prst="rect">
              <a:avLst/>
            </a:prstGeom>
          </p:spPr>
        </p:pic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D488D0A9-CA99-4038-ABBE-FAD621B05DC4}"/>
                </a:ext>
              </a:extLst>
            </p:cNvPr>
            <p:cNvSpPr/>
            <p:nvPr/>
          </p:nvSpPr>
          <p:spPr>
            <a:xfrm>
              <a:off x="3467120" y="417485"/>
              <a:ext cx="242114" cy="2858581"/>
            </a:xfrm>
            <a:prstGeom prst="rightBrace">
              <a:avLst/>
            </a:prstGeom>
            <a:ln>
              <a:solidFill>
                <a:srgbClr val="2646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FE4BF0F-3631-4962-9388-C1C0D1D6DF0A}"/>
                </a:ext>
              </a:extLst>
            </p:cNvPr>
            <p:cNvSpPr txBox="1"/>
            <p:nvPr/>
          </p:nvSpPr>
          <p:spPr>
            <a:xfrm>
              <a:off x="3422450" y="1430784"/>
              <a:ext cx="11226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2646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Priority Queue</a:t>
              </a:r>
            </a:p>
          </p:txBody>
        </p:sp>
        <p:sp>
          <p:nvSpPr>
            <p:cNvPr id="48" name="Flowchart: Terminator 47">
              <a:extLst>
                <a:ext uri="{FF2B5EF4-FFF2-40B4-BE49-F238E27FC236}">
                  <a16:creationId xmlns:a16="http://schemas.microsoft.com/office/drawing/2014/main" id="{70D27375-E9B8-4CF1-9410-9A40FC6BBBAC}"/>
                </a:ext>
              </a:extLst>
            </p:cNvPr>
            <p:cNvSpPr/>
            <p:nvPr/>
          </p:nvSpPr>
          <p:spPr>
            <a:xfrm>
              <a:off x="2942881" y="4022260"/>
              <a:ext cx="1532705" cy="409146"/>
            </a:xfrm>
            <a:prstGeom prst="flowChartTerminator">
              <a:avLst/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2646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Binary Heap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BB17DEF-1773-4544-940C-AB9CF9417345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3983755" y="2138670"/>
              <a:ext cx="0" cy="1823549"/>
            </a:xfrm>
            <a:prstGeom prst="straightConnector1">
              <a:avLst/>
            </a:prstGeom>
            <a:ln w="19050">
              <a:solidFill>
                <a:srgbClr val="F4A2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lowchart: Terminator 49">
              <a:extLst>
                <a:ext uri="{FF2B5EF4-FFF2-40B4-BE49-F238E27FC236}">
                  <a16:creationId xmlns:a16="http://schemas.microsoft.com/office/drawing/2014/main" id="{8296F703-3C37-44CC-9302-4FBA8CA50E88}"/>
                </a:ext>
              </a:extLst>
            </p:cNvPr>
            <p:cNvSpPr/>
            <p:nvPr/>
          </p:nvSpPr>
          <p:spPr>
            <a:xfrm>
              <a:off x="350286" y="4022260"/>
              <a:ext cx="1202302" cy="409146"/>
            </a:xfrm>
            <a:prstGeom prst="flowChartTerminator">
              <a:avLst/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O(</a:t>
              </a:r>
              <a:r>
                <a:rPr lang="en-US" sz="1800" b="1" dirty="0" err="1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logV</a:t>
              </a:r>
              <a:r>
                <a:rPr lang="en-US" sz="1800" b="1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78980E4-4CCD-4EE1-A0CE-7352D8F137E0}"/>
                </a:ext>
              </a:extLst>
            </p:cNvPr>
            <p:cNvCxnSpPr>
              <a:stCxn id="48" idx="1"/>
              <a:endCxn id="50" idx="3"/>
            </p:cNvCxnSpPr>
            <p:nvPr/>
          </p:nvCxnSpPr>
          <p:spPr>
            <a:xfrm flipH="1">
              <a:off x="1552588" y="4226833"/>
              <a:ext cx="1390293" cy="0"/>
            </a:xfrm>
            <a:prstGeom prst="straightConnector1">
              <a:avLst/>
            </a:prstGeom>
            <a:ln w="19050">
              <a:solidFill>
                <a:srgbClr val="F4A2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67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2C471E-DD23-4D12-BD72-B9391B6683C8}"/>
              </a:ext>
            </a:extLst>
          </p:cNvPr>
          <p:cNvSpPr txBox="1"/>
          <p:nvPr/>
        </p:nvSpPr>
        <p:spPr>
          <a:xfrm>
            <a:off x="3258879" y="159488"/>
            <a:ext cx="2626242" cy="477054"/>
          </a:xfrm>
          <a:prstGeom prst="rect">
            <a:avLst/>
          </a:prstGeom>
          <a:noFill/>
          <a:ln>
            <a:solidFill>
              <a:srgbClr val="264653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5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5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trồng</a:t>
            </a:r>
            <a:r>
              <a:rPr lang="en-US" sz="25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hoa</a:t>
            </a:r>
            <a:endParaRPr lang="en-US" sz="25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1E2C2-F646-4CB3-9949-A0269AC9413B}"/>
              </a:ext>
            </a:extLst>
          </p:cNvPr>
          <p:cNvSpPr txBox="1"/>
          <p:nvPr/>
        </p:nvSpPr>
        <p:spPr>
          <a:xfrm>
            <a:off x="239233" y="636542"/>
            <a:ext cx="82402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loài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hoa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gian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lúc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trồng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lúc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nở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hoa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nhau.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ông nông dân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sớm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mà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loài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hoa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đều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nở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hoa.</a:t>
            </a:r>
            <a:endParaRPr lang="en-US" sz="22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1AC546-445B-424C-A43E-637E6375E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622370"/>
              </p:ext>
            </p:extLst>
          </p:nvPr>
        </p:nvGraphicFramePr>
        <p:xfrm>
          <a:off x="1557474" y="1975146"/>
          <a:ext cx="6029051" cy="18542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1279842">
                  <a:extLst>
                    <a:ext uri="{9D8B030D-6E8A-4147-A177-3AD203B41FA5}">
                      <a16:colId xmlns:a16="http://schemas.microsoft.com/office/drawing/2014/main" val="834928114"/>
                    </a:ext>
                  </a:extLst>
                </a:gridCol>
                <a:gridCol w="2717209">
                  <a:extLst>
                    <a:ext uri="{9D8B030D-6E8A-4147-A177-3AD203B41FA5}">
                      <a16:colId xmlns:a16="http://schemas.microsoft.com/office/drawing/2014/main" val="24916433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68794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trồng</a:t>
                      </a:r>
                      <a:endParaRPr lang="en-US" sz="1800" b="1" dirty="0">
                        <a:solidFill>
                          <a:srgbClr val="264653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Loài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endParaRPr lang="en-US" sz="1800" b="1" dirty="0">
                        <a:solidFill>
                          <a:srgbClr val="264653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Thời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gian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nở</a:t>
                      </a:r>
                      <a:endParaRPr lang="en-US" sz="1800" b="1" dirty="0">
                        <a:solidFill>
                          <a:srgbClr val="264653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54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Hồng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Cúc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99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Lan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67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Mười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giờ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714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172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FF3FDA-12D5-42EF-B42C-190B1DF8FC35}"/>
              </a:ext>
            </a:extLst>
          </p:cNvPr>
          <p:cNvSpPr txBox="1"/>
          <p:nvPr/>
        </p:nvSpPr>
        <p:spPr>
          <a:xfrm>
            <a:off x="462845" y="130690"/>
            <a:ext cx="88617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Ý </a:t>
            </a:r>
            <a:r>
              <a:rPr lang="en-US" sz="23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tưởng</a:t>
            </a:r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loài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sắp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xếp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nở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dần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B9E2AF-0CF9-4DBC-A0C2-CB5FDB4D7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868771"/>
              </p:ext>
            </p:extLst>
          </p:nvPr>
        </p:nvGraphicFramePr>
        <p:xfrm>
          <a:off x="462845" y="1177704"/>
          <a:ext cx="6029051" cy="212344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1279842">
                  <a:extLst>
                    <a:ext uri="{9D8B030D-6E8A-4147-A177-3AD203B41FA5}">
                      <a16:colId xmlns:a16="http://schemas.microsoft.com/office/drawing/2014/main" val="834928114"/>
                    </a:ext>
                  </a:extLst>
                </a:gridCol>
                <a:gridCol w="2717209">
                  <a:extLst>
                    <a:ext uri="{9D8B030D-6E8A-4147-A177-3AD203B41FA5}">
                      <a16:colId xmlns:a16="http://schemas.microsoft.com/office/drawing/2014/main" val="24916433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68794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trồng</a:t>
                      </a:r>
                      <a:endParaRPr lang="en-US" sz="1800" b="1" dirty="0">
                        <a:solidFill>
                          <a:srgbClr val="264653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Loài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endParaRPr lang="en-US" sz="1800" b="1" dirty="0">
                        <a:solidFill>
                          <a:srgbClr val="264653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Thời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gian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sẽ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nở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54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Cúc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Hồng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99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Lan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67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Mười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giờ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71429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C9AF2D4-C914-4F83-9A1B-AA3A31527F0D}"/>
              </a:ext>
            </a:extLst>
          </p:cNvPr>
          <p:cNvSpPr txBox="1"/>
          <p:nvPr/>
        </p:nvSpPr>
        <p:spPr>
          <a:xfrm>
            <a:off x="462845" y="3444948"/>
            <a:ext cx="38539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5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6 </a:t>
            </a:r>
            <a:r>
              <a:rPr lang="en-US" sz="25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sz="25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i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(2-1-3-4)</a:t>
            </a:r>
          </a:p>
        </p:txBody>
      </p:sp>
    </p:spTree>
    <p:extLst>
      <p:ext uri="{BB962C8B-B14F-4D97-AF65-F5344CB8AC3E}">
        <p14:creationId xmlns:p14="http://schemas.microsoft.com/office/powerpoint/2010/main" val="143967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CE55D7-A13A-446A-BCEC-BF685688F357}"/>
              </a:ext>
            </a:extLst>
          </p:cNvPr>
          <p:cNvSpPr txBox="1"/>
          <p:nvPr/>
        </p:nvSpPr>
        <p:spPr>
          <a:xfrm>
            <a:off x="138224" y="120253"/>
            <a:ext cx="1531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SAI LẦM: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C9F116E6-A714-4DA9-952D-FD20FC65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79834"/>
              </p:ext>
            </p:extLst>
          </p:nvPr>
        </p:nvGraphicFramePr>
        <p:xfrm>
          <a:off x="1557474" y="221735"/>
          <a:ext cx="6029051" cy="18542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1279842">
                  <a:extLst>
                    <a:ext uri="{9D8B030D-6E8A-4147-A177-3AD203B41FA5}">
                      <a16:colId xmlns:a16="http://schemas.microsoft.com/office/drawing/2014/main" val="834928114"/>
                    </a:ext>
                  </a:extLst>
                </a:gridCol>
                <a:gridCol w="2393378">
                  <a:extLst>
                    <a:ext uri="{9D8B030D-6E8A-4147-A177-3AD203B41FA5}">
                      <a16:colId xmlns:a16="http://schemas.microsoft.com/office/drawing/2014/main" val="2491643328"/>
                    </a:ext>
                  </a:extLst>
                </a:gridCol>
                <a:gridCol w="2355831">
                  <a:extLst>
                    <a:ext uri="{9D8B030D-6E8A-4147-A177-3AD203B41FA5}">
                      <a16:colId xmlns:a16="http://schemas.microsoft.com/office/drawing/2014/main" val="1668794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trồng</a:t>
                      </a:r>
                      <a:endParaRPr lang="en-US" sz="1800" b="1" dirty="0">
                        <a:solidFill>
                          <a:srgbClr val="264653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Loài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endParaRPr lang="en-US" sz="1800" b="1" dirty="0">
                        <a:solidFill>
                          <a:srgbClr val="264653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Thời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gian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sẽ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nở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54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Cúc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Hồng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99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Lan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67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Mười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giờ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714298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4B06996-245D-482C-9685-AAF39A7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51276"/>
              </p:ext>
            </p:extLst>
          </p:nvPr>
        </p:nvGraphicFramePr>
        <p:xfrm>
          <a:off x="7586525" y="221735"/>
          <a:ext cx="967172" cy="18542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967172">
                  <a:extLst>
                    <a:ext uri="{9D8B030D-6E8A-4147-A177-3AD203B41FA5}">
                      <a16:colId xmlns:a16="http://schemas.microsoft.com/office/drawing/2014/main" val="822152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Tổng</a:t>
                      </a:r>
                      <a:endParaRPr lang="en-US" sz="1800" b="1" dirty="0">
                        <a:solidFill>
                          <a:srgbClr val="264653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9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42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94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45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85297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4FCC653-168B-46AD-BD42-5A1EA562F94E}"/>
              </a:ext>
            </a:extLst>
          </p:cNvPr>
          <p:cNvSpPr txBox="1"/>
          <p:nvPr/>
        </p:nvSpPr>
        <p:spPr>
          <a:xfrm>
            <a:off x="138224" y="2444038"/>
            <a:ext cx="3965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5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5 </a:t>
            </a:r>
            <a:r>
              <a:rPr lang="en-US" sz="25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sz="25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i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(2-1-3-4)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BDD9F6-3791-45C1-9C06-E0E61630E62F}"/>
              </a:ext>
            </a:extLst>
          </p:cNvPr>
          <p:cNvGrpSpPr/>
          <p:nvPr/>
        </p:nvGrpSpPr>
        <p:grpSpPr>
          <a:xfrm>
            <a:off x="1669312" y="2501965"/>
            <a:ext cx="1148708" cy="425303"/>
            <a:chOff x="5252484" y="3242930"/>
            <a:chExt cx="1148708" cy="42530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4BBCDC3-DCF1-4DF5-8E81-B7510519DE4D}"/>
                </a:ext>
              </a:extLst>
            </p:cNvPr>
            <p:cNvCxnSpPr/>
            <p:nvPr/>
          </p:nvCxnSpPr>
          <p:spPr>
            <a:xfrm>
              <a:off x="5252484" y="3242930"/>
              <a:ext cx="1148707" cy="425303"/>
            </a:xfrm>
            <a:prstGeom prst="line">
              <a:avLst/>
            </a:prstGeom>
            <a:ln w="28575">
              <a:solidFill>
                <a:srgbClr val="E76F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D03FAF-D4CA-4871-B92B-8247903BC7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2484" y="3242930"/>
              <a:ext cx="1148708" cy="425303"/>
            </a:xfrm>
            <a:prstGeom prst="line">
              <a:avLst/>
            </a:prstGeom>
            <a:ln w="28575">
              <a:solidFill>
                <a:srgbClr val="E76F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7B72550-4B37-4A27-B363-3BD56DC4E431}"/>
              </a:ext>
            </a:extLst>
          </p:cNvPr>
          <p:cNvGrpSpPr/>
          <p:nvPr/>
        </p:nvGrpSpPr>
        <p:grpSpPr>
          <a:xfrm>
            <a:off x="4462411" y="2447995"/>
            <a:ext cx="4437040" cy="2571750"/>
            <a:chOff x="4462411" y="2447995"/>
            <a:chExt cx="4437040" cy="257175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A8450B-1AC9-41D6-B9D8-774F21ABE6FE}"/>
                </a:ext>
              </a:extLst>
            </p:cNvPr>
            <p:cNvGrpSpPr/>
            <p:nvPr/>
          </p:nvGrpSpPr>
          <p:grpSpPr>
            <a:xfrm>
              <a:off x="4823893" y="2447995"/>
              <a:ext cx="4075558" cy="2571750"/>
              <a:chOff x="4483652" y="2571750"/>
              <a:chExt cx="3249901" cy="237854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EF8B3C2-FAB0-44F6-BE1B-81DABF3D97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1999" y="4638101"/>
                <a:ext cx="3161554" cy="0"/>
              </a:xfrm>
              <a:prstGeom prst="line">
                <a:avLst/>
              </a:prstGeom>
              <a:ln w="19050">
                <a:solidFill>
                  <a:srgbClr val="2646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FAF6CF4-C6D5-4E12-A8B9-F4DD47CC0E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4399" y="2571750"/>
                <a:ext cx="0" cy="2218751"/>
              </a:xfrm>
              <a:prstGeom prst="line">
                <a:avLst/>
              </a:prstGeom>
              <a:ln w="19050">
                <a:solidFill>
                  <a:srgbClr val="2646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DB6122-5518-4F37-8393-3513AB8F6A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1204" y="4554278"/>
                <a:ext cx="0" cy="1524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62D91B1-386E-4ABB-9877-B14B71DEA0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8009" y="4561900"/>
                <a:ext cx="0" cy="1524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A370068-CE02-457E-9C26-EBBD0F36D8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4814" y="4569520"/>
                <a:ext cx="0" cy="1524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978A18D-C3F8-40AD-99D4-45DDB42DCA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1619" y="4569519"/>
                <a:ext cx="0" cy="1524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83B5C15-7AF7-4227-8A6C-6D1DDD39D5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14315" y="4569518"/>
                <a:ext cx="0" cy="1524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2D80158-EE5D-471B-8445-3079D0EAC5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4888" y="4554278"/>
                <a:ext cx="0" cy="1524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20B7492-9B95-4274-A8A0-90F6DFE3BCD8}"/>
                  </a:ext>
                </a:extLst>
              </p:cNvPr>
              <p:cNvSpPr/>
              <p:nvPr/>
            </p:nvSpPr>
            <p:spPr>
              <a:xfrm>
                <a:off x="4740632" y="4325909"/>
                <a:ext cx="2073680" cy="70862"/>
              </a:xfrm>
              <a:prstGeom prst="rect">
                <a:avLst/>
              </a:prstGeom>
              <a:solidFill>
                <a:srgbClr val="264653"/>
              </a:solidFill>
              <a:ln>
                <a:solidFill>
                  <a:srgbClr val="2646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0A8300-5B32-494D-AF29-C296535C41C4}"/>
                  </a:ext>
                </a:extLst>
              </p:cNvPr>
              <p:cNvSpPr txBox="1"/>
              <p:nvPr/>
            </p:nvSpPr>
            <p:spPr>
              <a:xfrm>
                <a:off x="4483652" y="4569137"/>
                <a:ext cx="256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26465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AEC38A-8B01-49E5-8285-756E08A0BDA8}"/>
                  </a:ext>
                </a:extLst>
              </p:cNvPr>
              <p:cNvSpPr txBox="1"/>
              <p:nvPr/>
            </p:nvSpPr>
            <p:spPr>
              <a:xfrm>
                <a:off x="4924321" y="4574868"/>
                <a:ext cx="256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26465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9B0E66-39E1-45CC-B7C0-7C0CEBDBADDB}"/>
                  </a:ext>
                </a:extLst>
              </p:cNvPr>
              <p:cNvSpPr txBox="1"/>
              <p:nvPr/>
            </p:nvSpPr>
            <p:spPr>
              <a:xfrm>
                <a:off x="5364990" y="4580599"/>
                <a:ext cx="256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26465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C75B43-0251-4544-9826-00D21D03E2F5}"/>
                  </a:ext>
                </a:extLst>
              </p:cNvPr>
              <p:cNvSpPr txBox="1"/>
              <p:nvPr/>
            </p:nvSpPr>
            <p:spPr>
              <a:xfrm>
                <a:off x="5778001" y="4580958"/>
                <a:ext cx="256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26465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E9CEDF-7100-4C7A-A619-60E59CBF8A2B}"/>
                  </a:ext>
                </a:extLst>
              </p:cNvPr>
              <p:cNvSpPr txBox="1"/>
              <p:nvPr/>
            </p:nvSpPr>
            <p:spPr>
              <a:xfrm>
                <a:off x="6178574" y="4580599"/>
                <a:ext cx="256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26465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766490E-8C30-40BC-BC6C-4857F76AEB4A}"/>
                  </a:ext>
                </a:extLst>
              </p:cNvPr>
              <p:cNvSpPr txBox="1"/>
              <p:nvPr/>
            </p:nvSpPr>
            <p:spPr>
              <a:xfrm>
                <a:off x="6588454" y="4580599"/>
                <a:ext cx="256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26465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F1BD4F6-F527-4025-A2BE-27EEE4617DB3}"/>
                  </a:ext>
                </a:extLst>
              </p:cNvPr>
              <p:cNvSpPr/>
              <p:nvPr/>
            </p:nvSpPr>
            <p:spPr>
              <a:xfrm>
                <a:off x="4737795" y="4330391"/>
                <a:ext cx="416803" cy="70918"/>
              </a:xfrm>
              <a:prstGeom prst="rect">
                <a:avLst/>
              </a:prstGeom>
              <a:solidFill>
                <a:srgbClr val="E76F51"/>
              </a:solidFill>
              <a:ln>
                <a:solidFill>
                  <a:srgbClr val="E76F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425B321-F653-415D-BC63-CFE16A407A4D}"/>
                  </a:ext>
                </a:extLst>
              </p:cNvPr>
              <p:cNvSpPr/>
              <p:nvPr/>
            </p:nvSpPr>
            <p:spPr>
              <a:xfrm>
                <a:off x="5154598" y="4066591"/>
                <a:ext cx="1659695" cy="70862"/>
              </a:xfrm>
              <a:prstGeom prst="rect">
                <a:avLst/>
              </a:prstGeom>
              <a:solidFill>
                <a:srgbClr val="264653"/>
              </a:solidFill>
              <a:ln>
                <a:solidFill>
                  <a:srgbClr val="2646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1E6E5B8-E9CB-4A1C-B54E-AE81EB12BDF9}"/>
                  </a:ext>
                </a:extLst>
              </p:cNvPr>
              <p:cNvSpPr/>
              <p:nvPr/>
            </p:nvSpPr>
            <p:spPr>
              <a:xfrm>
                <a:off x="5558009" y="3802613"/>
                <a:ext cx="1245729" cy="70851"/>
              </a:xfrm>
              <a:prstGeom prst="rect">
                <a:avLst/>
              </a:prstGeom>
              <a:solidFill>
                <a:srgbClr val="264653"/>
              </a:solidFill>
              <a:ln>
                <a:solidFill>
                  <a:srgbClr val="2646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3CB8AC7-1B54-4438-8F26-91F2760FA68C}"/>
                  </a:ext>
                </a:extLst>
              </p:cNvPr>
              <p:cNvSpPr/>
              <p:nvPr/>
            </p:nvSpPr>
            <p:spPr>
              <a:xfrm>
                <a:off x="5961421" y="3538635"/>
                <a:ext cx="842318" cy="70851"/>
              </a:xfrm>
              <a:prstGeom prst="rect">
                <a:avLst/>
              </a:prstGeom>
              <a:solidFill>
                <a:srgbClr val="264653"/>
              </a:solidFill>
              <a:ln>
                <a:solidFill>
                  <a:srgbClr val="2646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53E843D-39C0-42C3-A400-A5608B3A47B3}"/>
                  </a:ext>
                </a:extLst>
              </p:cNvPr>
              <p:cNvSpPr/>
              <p:nvPr/>
            </p:nvSpPr>
            <p:spPr>
              <a:xfrm>
                <a:off x="5141206" y="4063535"/>
                <a:ext cx="416803" cy="70918"/>
              </a:xfrm>
              <a:prstGeom prst="rect">
                <a:avLst/>
              </a:prstGeom>
              <a:solidFill>
                <a:srgbClr val="E76F51"/>
              </a:solidFill>
              <a:ln>
                <a:solidFill>
                  <a:srgbClr val="E76F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2C6AB8-2A18-4504-8AFB-BE391D97B54C}"/>
                  </a:ext>
                </a:extLst>
              </p:cNvPr>
              <p:cNvSpPr/>
              <p:nvPr/>
            </p:nvSpPr>
            <p:spPr>
              <a:xfrm>
                <a:off x="5544617" y="3796679"/>
                <a:ext cx="416803" cy="70918"/>
              </a:xfrm>
              <a:prstGeom prst="rect">
                <a:avLst/>
              </a:prstGeom>
              <a:solidFill>
                <a:srgbClr val="E76F51"/>
              </a:solidFill>
              <a:ln>
                <a:solidFill>
                  <a:srgbClr val="E76F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978E734-CE0B-4701-9A13-A1AC78268C41}"/>
                  </a:ext>
                </a:extLst>
              </p:cNvPr>
              <p:cNvSpPr/>
              <p:nvPr/>
            </p:nvSpPr>
            <p:spPr>
              <a:xfrm>
                <a:off x="5961420" y="3540837"/>
                <a:ext cx="416803" cy="70918"/>
              </a:xfrm>
              <a:prstGeom prst="rect">
                <a:avLst/>
              </a:prstGeom>
              <a:solidFill>
                <a:srgbClr val="E76F51"/>
              </a:solidFill>
              <a:ln>
                <a:solidFill>
                  <a:srgbClr val="E76F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5ED781-29ED-4F89-B491-3144225E437B}"/>
                </a:ext>
              </a:extLst>
            </p:cNvPr>
            <p:cNvSpPr txBox="1"/>
            <p:nvPr/>
          </p:nvSpPr>
          <p:spPr>
            <a:xfrm>
              <a:off x="4470632" y="4182398"/>
              <a:ext cx="706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rgbClr val="26465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Cúc</a:t>
              </a:r>
              <a:endParaRPr lang="en-US" sz="18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CB4749-F94F-4DD8-AEA2-A6471D381515}"/>
                </a:ext>
              </a:extLst>
            </p:cNvPr>
            <p:cNvSpPr txBox="1"/>
            <p:nvPr/>
          </p:nvSpPr>
          <p:spPr>
            <a:xfrm>
              <a:off x="4462411" y="3867265"/>
              <a:ext cx="706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rgbClr val="26465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Hồng</a:t>
              </a:r>
              <a:endParaRPr lang="en-US" sz="18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C009B06-2CF0-4BF5-94FB-7B288B17980F}"/>
                </a:ext>
              </a:extLst>
            </p:cNvPr>
            <p:cNvSpPr txBox="1"/>
            <p:nvPr/>
          </p:nvSpPr>
          <p:spPr>
            <a:xfrm>
              <a:off x="4483599" y="3553451"/>
              <a:ext cx="706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6465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59D3392-D310-4E6B-AF3F-AC9ECDC724D6}"/>
                </a:ext>
              </a:extLst>
            </p:cNvPr>
            <p:cNvSpPr txBox="1"/>
            <p:nvPr/>
          </p:nvSpPr>
          <p:spPr>
            <a:xfrm>
              <a:off x="4483599" y="3256820"/>
              <a:ext cx="706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6465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113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E76F51"/>
                </a:solidFill>
              </a:rPr>
              <a:t>Thông</a:t>
            </a:r>
            <a:r>
              <a:rPr lang="en-US" sz="2800" dirty="0">
                <a:solidFill>
                  <a:srgbClr val="E76F51"/>
                </a:solidFill>
              </a:rPr>
              <a:t> tin </a:t>
            </a:r>
            <a:r>
              <a:rPr lang="en-US" sz="2800" dirty="0" err="1">
                <a:solidFill>
                  <a:srgbClr val="E76F51"/>
                </a:solidFill>
              </a:rPr>
              <a:t>nhóm</a:t>
            </a:r>
            <a:endParaRPr sz="2800" dirty="0">
              <a:solidFill>
                <a:srgbClr val="E76F51"/>
              </a:solidFill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094C1-88EB-49D2-AB07-8E1C3D493E34}"/>
              </a:ext>
            </a:extLst>
          </p:cNvPr>
          <p:cNvSpPr txBox="1"/>
          <p:nvPr/>
        </p:nvSpPr>
        <p:spPr>
          <a:xfrm>
            <a:off x="812799" y="889209"/>
            <a:ext cx="21223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15B7712-E8C9-47E6-A7A1-75595952D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93036"/>
              </p:ext>
            </p:extLst>
          </p:nvPr>
        </p:nvGraphicFramePr>
        <p:xfrm>
          <a:off x="1047750" y="1429260"/>
          <a:ext cx="4459112" cy="19812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2799645">
                  <a:extLst>
                    <a:ext uri="{9D8B030D-6E8A-4147-A177-3AD203B41FA5}">
                      <a16:colId xmlns:a16="http://schemas.microsoft.com/office/drawing/2014/main" val="2385261643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217554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Họ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tên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MSSV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48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Trương Thế Tấn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19522180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5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Nông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Thanh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Hồng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19521551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46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Nguyễn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Thành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Luân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19521809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54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Đinh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Trọng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Tùng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Sơn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19522132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91226"/>
                  </a:ext>
                </a:extLst>
              </a:tr>
            </a:tbl>
          </a:graphicData>
        </a:graphic>
      </p:graphicFrame>
      <p:pic>
        <p:nvPicPr>
          <p:cNvPr id="6" name="Graphic 5" descr="Meeting">
            <a:extLst>
              <a:ext uri="{FF2B5EF4-FFF2-40B4-BE49-F238E27FC236}">
                <a16:creationId xmlns:a16="http://schemas.microsoft.com/office/drawing/2014/main" id="{F5B7E40E-DA05-497B-8D0B-E410FE29C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32" y="671286"/>
            <a:ext cx="706967" cy="70696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8;p15">
            <a:extLst>
              <a:ext uri="{FF2B5EF4-FFF2-40B4-BE49-F238E27FC236}">
                <a16:creationId xmlns:a16="http://schemas.microsoft.com/office/drawing/2014/main" id="{099DAC27-C6F0-4627-B1C2-2173AF7AEB4A}"/>
              </a:ext>
            </a:extLst>
          </p:cNvPr>
          <p:cNvSpPr txBox="1">
            <a:spLocks/>
          </p:cNvSpPr>
          <p:nvPr/>
        </p:nvSpPr>
        <p:spPr>
          <a:xfrm>
            <a:off x="1275150" y="804417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0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0528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AC6B41-F4EB-46BE-8E5F-6BDD096ECDC2}"/>
              </a:ext>
            </a:extLst>
          </p:cNvPr>
          <p:cNvGrpSpPr/>
          <p:nvPr/>
        </p:nvGrpSpPr>
        <p:grpSpPr>
          <a:xfrm>
            <a:off x="948094" y="1827681"/>
            <a:ext cx="7534624" cy="2754722"/>
            <a:chOff x="948094" y="1827681"/>
            <a:chExt cx="7534624" cy="275472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4226E22-D2F3-43C6-94CB-EC225CDE3545}"/>
                </a:ext>
              </a:extLst>
            </p:cNvPr>
            <p:cNvSpPr/>
            <p:nvPr/>
          </p:nvSpPr>
          <p:spPr>
            <a:xfrm rot="16200000">
              <a:off x="3540027" y="407996"/>
              <a:ext cx="1983881" cy="5611963"/>
            </a:xfrm>
            <a:custGeom>
              <a:avLst/>
              <a:gdLst>
                <a:gd name="connsiteX0" fmla="*/ 1186809 w 3154110"/>
                <a:gd name="connsiteY0" fmla="*/ 1574794 h 7705722"/>
                <a:gd name="connsiteX1" fmla="*/ 1186806 w 3154110"/>
                <a:gd name="connsiteY1" fmla="*/ 1574796 h 7705722"/>
                <a:gd name="connsiteX2" fmla="*/ 1186805 w 3154110"/>
                <a:gd name="connsiteY2" fmla="*/ 1574798 h 7705722"/>
                <a:gd name="connsiteX3" fmla="*/ 1186808 w 3154110"/>
                <a:gd name="connsiteY3" fmla="*/ 1574796 h 7705722"/>
                <a:gd name="connsiteX4" fmla="*/ 1255456 w 3154110"/>
                <a:gd name="connsiteY4" fmla="*/ 1181334 h 7705722"/>
                <a:gd name="connsiteX5" fmla="*/ 1255456 w 3154110"/>
                <a:gd name="connsiteY5" fmla="*/ 1532887 h 7705722"/>
                <a:gd name="connsiteX6" fmla="*/ 1255455 w 3154110"/>
                <a:gd name="connsiteY6" fmla="*/ 1532888 h 7705722"/>
                <a:gd name="connsiteX7" fmla="*/ 1255455 w 3154110"/>
                <a:gd name="connsiteY7" fmla="*/ 1532889 h 7705722"/>
                <a:gd name="connsiteX8" fmla="*/ 1255456 w 3154110"/>
                <a:gd name="connsiteY8" fmla="*/ 1532889 h 7705722"/>
                <a:gd name="connsiteX9" fmla="*/ 1255456 w 3154110"/>
                <a:gd name="connsiteY9" fmla="*/ 2027800 h 7705722"/>
                <a:gd name="connsiteX10" fmla="*/ 952940 w 3154110"/>
                <a:gd name="connsiteY10" fmla="*/ 2027800 h 7705722"/>
                <a:gd name="connsiteX11" fmla="*/ 963973 w 3154110"/>
                <a:gd name="connsiteY11" fmla="*/ 1918350 h 7705722"/>
                <a:gd name="connsiteX12" fmla="*/ 1119063 w 3154110"/>
                <a:gd name="connsiteY12" fmla="*/ 1630691 h 7705722"/>
                <a:gd name="connsiteX13" fmla="*/ 1186804 w 3154110"/>
                <a:gd name="connsiteY13" fmla="*/ 1574799 h 7705722"/>
                <a:gd name="connsiteX14" fmla="*/ 1186802 w 3154110"/>
                <a:gd name="connsiteY14" fmla="*/ 1574799 h 7705722"/>
                <a:gd name="connsiteX15" fmla="*/ 1119063 w 3154110"/>
                <a:gd name="connsiteY15" fmla="*/ 1630689 h 7705722"/>
                <a:gd name="connsiteX16" fmla="*/ 963973 w 3154110"/>
                <a:gd name="connsiteY16" fmla="*/ 1918348 h 7705722"/>
                <a:gd name="connsiteX17" fmla="*/ 952940 w 3154110"/>
                <a:gd name="connsiteY17" fmla="*/ 2027798 h 7705722"/>
                <a:gd name="connsiteX18" fmla="*/ 952414 w 3154110"/>
                <a:gd name="connsiteY18" fmla="*/ 2027798 h 7705722"/>
                <a:gd name="connsiteX19" fmla="*/ 952414 w 3154110"/>
                <a:gd name="connsiteY19" fmla="*/ 1574799 h 7705722"/>
                <a:gd name="connsiteX20" fmla="*/ 952413 w 3154110"/>
                <a:gd name="connsiteY20" fmla="*/ 1574799 h 7705722"/>
                <a:gd name="connsiteX21" fmla="*/ 952413 w 3154110"/>
                <a:gd name="connsiteY21" fmla="*/ 0 h 7705722"/>
                <a:gd name="connsiteX22" fmla="*/ 1255455 w 3154110"/>
                <a:gd name="connsiteY22" fmla="*/ 0 h 7705722"/>
                <a:gd name="connsiteX23" fmla="*/ 1255455 w 3154110"/>
                <a:gd name="connsiteY23" fmla="*/ 1181334 h 7705722"/>
                <a:gd name="connsiteX24" fmla="*/ 1959120 w 3154110"/>
                <a:gd name="connsiteY24" fmla="*/ 6743696 h 7705722"/>
                <a:gd name="connsiteX25" fmla="*/ 1959120 w 3154110"/>
                <a:gd name="connsiteY25" fmla="*/ 7705722 h 7705722"/>
                <a:gd name="connsiteX26" fmla="*/ 1656077 w 3154110"/>
                <a:gd name="connsiteY26" fmla="*/ 7705722 h 7705722"/>
                <a:gd name="connsiteX27" fmla="*/ 1656077 w 3154110"/>
                <a:gd name="connsiteY27" fmla="*/ 7048262 h 7705722"/>
                <a:gd name="connsiteX28" fmla="*/ 1656077 w 3154110"/>
                <a:gd name="connsiteY28" fmla="*/ 6743696 h 7705722"/>
                <a:gd name="connsiteX29" fmla="*/ 1656077 w 3154110"/>
                <a:gd name="connsiteY29" fmla="*/ 6707704 h 7705722"/>
                <a:gd name="connsiteX30" fmla="*/ 1656077 w 3154110"/>
                <a:gd name="connsiteY30" fmla="*/ 6207574 h 7705722"/>
                <a:gd name="connsiteX31" fmla="*/ 1656079 w 3154110"/>
                <a:gd name="connsiteY31" fmla="*/ 6207574 h 7705722"/>
                <a:gd name="connsiteX32" fmla="*/ 1656077 w 3154110"/>
                <a:gd name="connsiteY32" fmla="*/ 6207566 h 7705722"/>
                <a:gd name="connsiteX33" fmla="*/ 1656077 w 3154110"/>
                <a:gd name="connsiteY33" fmla="*/ 6201796 h 7705722"/>
                <a:gd name="connsiteX34" fmla="*/ 1958538 w 3154110"/>
                <a:gd name="connsiteY34" fmla="*/ 6201796 h 7705722"/>
                <a:gd name="connsiteX35" fmla="*/ 1959119 w 3154110"/>
                <a:gd name="connsiteY35" fmla="*/ 6201796 h 7705722"/>
                <a:gd name="connsiteX36" fmla="*/ 1959119 w 3154110"/>
                <a:gd name="connsiteY36" fmla="*/ 6207557 h 7705722"/>
                <a:gd name="connsiteX37" fmla="*/ 1959119 w 3154110"/>
                <a:gd name="connsiteY37" fmla="*/ 6207574 h 7705722"/>
                <a:gd name="connsiteX38" fmla="*/ 1959119 w 3154110"/>
                <a:gd name="connsiteY38" fmla="*/ 6743696 h 7705722"/>
                <a:gd name="connsiteX39" fmla="*/ 2506665 w 3154110"/>
                <a:gd name="connsiteY39" fmla="*/ 2601994 h 7705722"/>
                <a:gd name="connsiteX40" fmla="*/ 1728918 w 3154110"/>
                <a:gd name="connsiteY40" fmla="*/ 2601994 h 7705722"/>
                <a:gd name="connsiteX41" fmla="*/ 1521393 w 3154110"/>
                <a:gd name="connsiteY41" fmla="*/ 2601994 h 7705722"/>
                <a:gd name="connsiteX42" fmla="*/ 1521391 w 3154110"/>
                <a:gd name="connsiteY42" fmla="*/ 2601994 h 7705722"/>
                <a:gd name="connsiteX43" fmla="*/ 1379196 w 3154110"/>
                <a:gd name="connsiteY43" fmla="*/ 2584080 h 7705722"/>
                <a:gd name="connsiteX44" fmla="*/ 1346092 w 3154110"/>
                <a:gd name="connsiteY44" fmla="*/ 2571056 h 7705722"/>
                <a:gd name="connsiteX45" fmla="*/ 1325760 w 3154110"/>
                <a:gd name="connsiteY45" fmla="*/ 2567469 h 7705722"/>
                <a:gd name="connsiteX46" fmla="*/ 1301286 w 3154110"/>
                <a:gd name="connsiteY46" fmla="*/ 2553428 h 7705722"/>
                <a:gd name="connsiteX47" fmla="*/ 1250184 w 3154110"/>
                <a:gd name="connsiteY47" fmla="*/ 2533321 h 7705722"/>
                <a:gd name="connsiteX48" fmla="*/ 1182915 w 3154110"/>
                <a:gd name="connsiteY48" fmla="*/ 2485517 h 7705722"/>
                <a:gd name="connsiteX49" fmla="*/ 1159471 w 3154110"/>
                <a:gd name="connsiteY49" fmla="*/ 2472068 h 7705722"/>
                <a:gd name="connsiteX50" fmla="*/ 1147391 w 3154110"/>
                <a:gd name="connsiteY50" fmla="*/ 2460273 h 7705722"/>
                <a:gd name="connsiteX51" fmla="*/ 1138824 w 3154110"/>
                <a:gd name="connsiteY51" fmla="*/ 2454183 h 7705722"/>
                <a:gd name="connsiteX52" fmla="*/ 1126058 w 3154110"/>
                <a:gd name="connsiteY52" fmla="*/ 2439442 h 7705722"/>
                <a:gd name="connsiteX53" fmla="*/ 1091162 w 3154110"/>
                <a:gd name="connsiteY53" fmla="*/ 2405370 h 7705722"/>
                <a:gd name="connsiteX54" fmla="*/ 1062456 w 3154110"/>
                <a:gd name="connsiteY54" fmla="*/ 2365999 h 7705722"/>
                <a:gd name="connsiteX55" fmla="*/ 1049586 w 3154110"/>
                <a:gd name="connsiteY55" fmla="*/ 2351138 h 7705722"/>
                <a:gd name="connsiteX56" fmla="*/ 1043661 w 3154110"/>
                <a:gd name="connsiteY56" fmla="*/ 2340223 h 7705722"/>
                <a:gd name="connsiteX57" fmla="*/ 1034789 w 3154110"/>
                <a:gd name="connsiteY57" fmla="*/ 2328052 h 7705722"/>
                <a:gd name="connsiteX58" fmla="*/ 963975 w 3154110"/>
                <a:gd name="connsiteY58" fmla="*/ 2147686 h 7705722"/>
                <a:gd name="connsiteX59" fmla="*/ 952415 w 3154110"/>
                <a:gd name="connsiteY59" fmla="*/ 2033018 h 7705722"/>
                <a:gd name="connsiteX60" fmla="*/ 952942 w 3154110"/>
                <a:gd name="connsiteY60" fmla="*/ 2027802 h 7705722"/>
                <a:gd name="connsiteX61" fmla="*/ 1256512 w 3154110"/>
                <a:gd name="connsiteY61" fmla="*/ 2027802 h 7705722"/>
                <a:gd name="connsiteX62" fmla="*/ 1255458 w 3154110"/>
                <a:gd name="connsiteY62" fmla="*/ 2033018 h 7705722"/>
                <a:gd name="connsiteX63" fmla="*/ 1276356 w 3154110"/>
                <a:gd name="connsiteY63" fmla="*/ 2136532 h 7705722"/>
                <a:gd name="connsiteX64" fmla="*/ 1521393 w 3154110"/>
                <a:gd name="connsiteY64" fmla="*/ 2298952 h 7705722"/>
                <a:gd name="connsiteX65" fmla="*/ 1728918 w 3154110"/>
                <a:gd name="connsiteY65" fmla="*/ 2298952 h 7705722"/>
                <a:gd name="connsiteX66" fmla="*/ 2006533 w 3154110"/>
                <a:gd name="connsiteY66" fmla="*/ 2298952 h 7705722"/>
                <a:gd name="connsiteX67" fmla="*/ 2478338 w 3154110"/>
                <a:gd name="connsiteY67" fmla="*/ 2549808 h 7705722"/>
                <a:gd name="connsiteX68" fmla="*/ 3154110 w 3154110"/>
                <a:gd name="connsiteY68" fmla="*/ 4537752 h 7705722"/>
                <a:gd name="connsiteX69" fmla="*/ 3154108 w 3154110"/>
                <a:gd name="connsiteY69" fmla="*/ 4537752 h 7705722"/>
                <a:gd name="connsiteX70" fmla="*/ 3109395 w 3154110"/>
                <a:gd name="connsiteY70" fmla="*/ 4759224 h 7705722"/>
                <a:gd name="connsiteX71" fmla="*/ 3085262 w 3154110"/>
                <a:gd name="connsiteY71" fmla="*/ 4803686 h 7705722"/>
                <a:gd name="connsiteX72" fmla="*/ 3085260 w 3154110"/>
                <a:gd name="connsiteY72" fmla="*/ 4803686 h 7705722"/>
                <a:gd name="connsiteX73" fmla="*/ 3056934 w 3154110"/>
                <a:gd name="connsiteY73" fmla="*/ 4855872 h 7705722"/>
                <a:gd name="connsiteX74" fmla="*/ 2699798 w 3154110"/>
                <a:gd name="connsiteY74" fmla="*/ 5095169 h 7705722"/>
                <a:gd name="connsiteX75" fmla="*/ 2585146 w 3154110"/>
                <a:gd name="connsiteY75" fmla="*/ 5106726 h 7705722"/>
                <a:gd name="connsiteX76" fmla="*/ 1032357 w 3154110"/>
                <a:gd name="connsiteY76" fmla="*/ 5106726 h 7705722"/>
                <a:gd name="connsiteX77" fmla="*/ 1025081 w 3154110"/>
                <a:gd name="connsiteY77" fmla="*/ 5105257 h 7705722"/>
                <a:gd name="connsiteX78" fmla="*/ 759147 w 3154110"/>
                <a:gd name="connsiteY78" fmla="*/ 5371191 h 7705722"/>
                <a:gd name="connsiteX79" fmla="*/ 1025081 w 3154110"/>
                <a:gd name="connsiteY79" fmla="*/ 5637125 h 7705722"/>
                <a:gd name="connsiteX80" fmla="*/ 1025081 w 3154110"/>
                <a:gd name="connsiteY80" fmla="*/ 5638595 h 7705722"/>
                <a:gd name="connsiteX81" fmla="*/ 1390143 w 3154110"/>
                <a:gd name="connsiteY81" fmla="*/ 5638595 h 7705722"/>
                <a:gd name="connsiteX82" fmla="*/ 1504811 w 3154110"/>
                <a:gd name="connsiteY82" fmla="*/ 5650154 h 7705722"/>
                <a:gd name="connsiteX83" fmla="*/ 1861947 w 3154110"/>
                <a:gd name="connsiteY83" fmla="*/ 5889451 h 7705722"/>
                <a:gd name="connsiteX84" fmla="*/ 1890272 w 3154110"/>
                <a:gd name="connsiteY84" fmla="*/ 5941637 h 7705722"/>
                <a:gd name="connsiteX85" fmla="*/ 1914406 w 3154110"/>
                <a:gd name="connsiteY85" fmla="*/ 5986101 h 7705722"/>
                <a:gd name="connsiteX86" fmla="*/ 1947560 w 3154110"/>
                <a:gd name="connsiteY86" fmla="*/ 6092904 h 7705722"/>
                <a:gd name="connsiteX87" fmla="*/ 1958536 w 3154110"/>
                <a:gd name="connsiteY87" fmla="*/ 6201795 h 7705722"/>
                <a:gd name="connsiteX88" fmla="*/ 1656075 w 3154110"/>
                <a:gd name="connsiteY88" fmla="*/ 6201795 h 7705722"/>
                <a:gd name="connsiteX89" fmla="*/ 1656075 w 3154110"/>
                <a:gd name="connsiteY89" fmla="*/ 6207564 h 7705722"/>
                <a:gd name="connsiteX90" fmla="*/ 1635178 w 3154110"/>
                <a:gd name="connsiteY90" fmla="*/ 6104058 h 7705722"/>
                <a:gd name="connsiteX91" fmla="*/ 1493656 w 3154110"/>
                <a:gd name="connsiteY91" fmla="*/ 5962536 h 7705722"/>
                <a:gd name="connsiteX92" fmla="*/ 1390142 w 3154110"/>
                <a:gd name="connsiteY92" fmla="*/ 5941637 h 7705722"/>
                <a:gd name="connsiteX93" fmla="*/ 1022504 w 3154110"/>
                <a:gd name="connsiteY93" fmla="*/ 5941637 h 7705722"/>
                <a:gd name="connsiteX94" fmla="*/ 550699 w 3154110"/>
                <a:gd name="connsiteY94" fmla="*/ 5690781 h 7705722"/>
                <a:gd name="connsiteX95" fmla="*/ 522373 w 3154110"/>
                <a:gd name="connsiteY95" fmla="*/ 5638595 h 7705722"/>
                <a:gd name="connsiteX96" fmla="*/ 498242 w 3154110"/>
                <a:gd name="connsiteY96" fmla="*/ 5594133 h 7705722"/>
                <a:gd name="connsiteX97" fmla="*/ 465088 w 3154110"/>
                <a:gd name="connsiteY97" fmla="*/ 5487331 h 7705722"/>
                <a:gd name="connsiteX98" fmla="*/ 453529 w 3154110"/>
                <a:gd name="connsiteY98" fmla="*/ 5372662 h 7705722"/>
                <a:gd name="connsiteX99" fmla="*/ 465088 w 3154110"/>
                <a:gd name="connsiteY99" fmla="*/ 5257995 h 7705722"/>
                <a:gd name="connsiteX100" fmla="*/ 498242 w 3154110"/>
                <a:gd name="connsiteY100" fmla="*/ 5151192 h 7705722"/>
                <a:gd name="connsiteX101" fmla="*/ 522375 w 3154110"/>
                <a:gd name="connsiteY101" fmla="*/ 5106728 h 7705722"/>
                <a:gd name="connsiteX102" fmla="*/ 694882 w 3154110"/>
                <a:gd name="connsiteY102" fmla="*/ 5106728 h 7705722"/>
                <a:gd name="connsiteX103" fmla="*/ 694882 w 3154110"/>
                <a:gd name="connsiteY103" fmla="*/ 5106726 h 7705722"/>
                <a:gd name="connsiteX104" fmla="*/ 522373 w 3154110"/>
                <a:gd name="connsiteY104" fmla="*/ 5106726 h 7705722"/>
                <a:gd name="connsiteX105" fmla="*/ 550700 w 3154110"/>
                <a:gd name="connsiteY105" fmla="*/ 5054540 h 7705722"/>
                <a:gd name="connsiteX106" fmla="*/ 907836 w 3154110"/>
                <a:gd name="connsiteY106" fmla="*/ 4815243 h 7705722"/>
                <a:gd name="connsiteX107" fmla="*/ 1022494 w 3154110"/>
                <a:gd name="connsiteY107" fmla="*/ 4803684 h 7705722"/>
                <a:gd name="connsiteX108" fmla="*/ 2577569 w 3154110"/>
                <a:gd name="connsiteY108" fmla="*/ 4803686 h 7705722"/>
                <a:gd name="connsiteX109" fmla="*/ 2577578 w 3154110"/>
                <a:gd name="connsiteY109" fmla="*/ 4803684 h 7705722"/>
                <a:gd name="connsiteX110" fmla="*/ 2577583 w 3154110"/>
                <a:gd name="connsiteY110" fmla="*/ 4803684 h 7705722"/>
                <a:gd name="connsiteX111" fmla="*/ 2581096 w 3154110"/>
                <a:gd name="connsiteY111" fmla="*/ 4802975 h 7705722"/>
                <a:gd name="connsiteX112" fmla="*/ 2584629 w 3154110"/>
                <a:gd name="connsiteY112" fmla="*/ 4803688 h 7705722"/>
                <a:gd name="connsiteX113" fmla="*/ 2850563 w 3154110"/>
                <a:gd name="connsiteY113" fmla="*/ 4537754 h 7705722"/>
                <a:gd name="connsiteX114" fmla="*/ 2584629 w 3154110"/>
                <a:gd name="connsiteY114" fmla="*/ 4271820 h 7705722"/>
                <a:gd name="connsiteX115" fmla="*/ 2581112 w 3154110"/>
                <a:gd name="connsiteY115" fmla="*/ 4272530 h 7705722"/>
                <a:gd name="connsiteX116" fmla="*/ 2577581 w 3154110"/>
                <a:gd name="connsiteY116" fmla="*/ 4271817 h 7705722"/>
                <a:gd name="connsiteX117" fmla="*/ 2577578 w 3154110"/>
                <a:gd name="connsiteY117" fmla="*/ 4271817 h 7705722"/>
                <a:gd name="connsiteX118" fmla="*/ 2577573 w 3154110"/>
                <a:gd name="connsiteY118" fmla="*/ 4271817 h 7705722"/>
                <a:gd name="connsiteX119" fmla="*/ 568977 w 3154110"/>
                <a:gd name="connsiteY119" fmla="*/ 4271817 h 7705722"/>
                <a:gd name="connsiteX120" fmla="*/ 97172 w 3154110"/>
                <a:gd name="connsiteY120" fmla="*/ 4020961 h 7705722"/>
                <a:gd name="connsiteX121" fmla="*/ 68846 w 3154110"/>
                <a:gd name="connsiteY121" fmla="*/ 3968775 h 7705722"/>
                <a:gd name="connsiteX122" fmla="*/ 44713 w 3154110"/>
                <a:gd name="connsiteY122" fmla="*/ 3924312 h 7705722"/>
                <a:gd name="connsiteX123" fmla="*/ 11559 w 3154110"/>
                <a:gd name="connsiteY123" fmla="*/ 3817509 h 7705722"/>
                <a:gd name="connsiteX124" fmla="*/ 0 w 3154110"/>
                <a:gd name="connsiteY124" fmla="*/ 3702840 h 7705722"/>
                <a:gd name="connsiteX125" fmla="*/ 11559 w 3154110"/>
                <a:gd name="connsiteY125" fmla="*/ 3588173 h 7705722"/>
                <a:gd name="connsiteX126" fmla="*/ 44713 w 3154110"/>
                <a:gd name="connsiteY126" fmla="*/ 3481370 h 7705722"/>
                <a:gd name="connsiteX127" fmla="*/ 68846 w 3154110"/>
                <a:gd name="connsiteY127" fmla="*/ 3436906 h 7705722"/>
                <a:gd name="connsiteX128" fmla="*/ 68844 w 3154110"/>
                <a:gd name="connsiteY128" fmla="*/ 3436906 h 7705722"/>
                <a:gd name="connsiteX129" fmla="*/ 97171 w 3154110"/>
                <a:gd name="connsiteY129" fmla="*/ 3384720 h 7705722"/>
                <a:gd name="connsiteX130" fmla="*/ 454307 w 3154110"/>
                <a:gd name="connsiteY130" fmla="*/ 3145424 h 7705722"/>
                <a:gd name="connsiteX131" fmla="*/ 568965 w 3154110"/>
                <a:gd name="connsiteY131" fmla="*/ 3133866 h 7705722"/>
                <a:gd name="connsiteX132" fmla="*/ 2006533 w 3154110"/>
                <a:gd name="connsiteY132" fmla="*/ 3133866 h 7705722"/>
                <a:gd name="connsiteX133" fmla="*/ 2006542 w 3154110"/>
                <a:gd name="connsiteY133" fmla="*/ 3133864 h 7705722"/>
                <a:gd name="connsiteX134" fmla="*/ 2110048 w 3154110"/>
                <a:gd name="connsiteY134" fmla="*/ 3112968 h 7705722"/>
                <a:gd name="connsiteX135" fmla="*/ 2272469 w 3154110"/>
                <a:gd name="connsiteY135" fmla="*/ 2867931 h 7705722"/>
                <a:gd name="connsiteX136" fmla="*/ 2272470 w 3154110"/>
                <a:gd name="connsiteY136" fmla="*/ 2867931 h 7705722"/>
                <a:gd name="connsiteX137" fmla="*/ 2110050 w 3154110"/>
                <a:gd name="connsiteY137" fmla="*/ 2622894 h 7705722"/>
                <a:gd name="connsiteX138" fmla="*/ 2006537 w 3154110"/>
                <a:gd name="connsiteY138" fmla="*/ 2601996 h 7705722"/>
                <a:gd name="connsiteX139" fmla="*/ 2506666 w 3154110"/>
                <a:gd name="connsiteY139" fmla="*/ 2601996 h 7705722"/>
                <a:gd name="connsiteX140" fmla="*/ 2530799 w 3154110"/>
                <a:gd name="connsiteY140" fmla="*/ 2646459 h 7705722"/>
                <a:gd name="connsiteX141" fmla="*/ 2575512 w 3154110"/>
                <a:gd name="connsiteY141" fmla="*/ 2867931 h 7705722"/>
                <a:gd name="connsiteX142" fmla="*/ 2575511 w 3154110"/>
                <a:gd name="connsiteY142" fmla="*/ 2867931 h 7705722"/>
                <a:gd name="connsiteX143" fmla="*/ 2530798 w 3154110"/>
                <a:gd name="connsiteY143" fmla="*/ 3089403 h 7705722"/>
                <a:gd name="connsiteX144" fmla="*/ 2506665 w 3154110"/>
                <a:gd name="connsiteY144" fmla="*/ 3133864 h 7705722"/>
                <a:gd name="connsiteX145" fmla="*/ 2478338 w 3154110"/>
                <a:gd name="connsiteY145" fmla="*/ 3186052 h 7705722"/>
                <a:gd name="connsiteX146" fmla="*/ 2121202 w 3154110"/>
                <a:gd name="connsiteY146" fmla="*/ 3425349 h 7705722"/>
                <a:gd name="connsiteX147" fmla="*/ 2006551 w 3154110"/>
                <a:gd name="connsiteY147" fmla="*/ 3436906 h 7705722"/>
                <a:gd name="connsiteX148" fmla="*/ 568975 w 3154110"/>
                <a:gd name="connsiteY148" fmla="*/ 3436906 h 7705722"/>
                <a:gd name="connsiteX149" fmla="*/ 568972 w 3154110"/>
                <a:gd name="connsiteY149" fmla="*/ 3436906 h 7705722"/>
                <a:gd name="connsiteX150" fmla="*/ 567268 w 3154110"/>
                <a:gd name="connsiteY150" fmla="*/ 3437250 h 7705722"/>
                <a:gd name="connsiteX151" fmla="*/ 565573 w 3154110"/>
                <a:gd name="connsiteY151" fmla="*/ 3436908 h 7705722"/>
                <a:gd name="connsiteX152" fmla="*/ 299639 w 3154110"/>
                <a:gd name="connsiteY152" fmla="*/ 3702842 h 7705722"/>
                <a:gd name="connsiteX153" fmla="*/ 565573 w 3154110"/>
                <a:gd name="connsiteY153" fmla="*/ 3968776 h 7705722"/>
                <a:gd name="connsiteX154" fmla="*/ 567034 w 3154110"/>
                <a:gd name="connsiteY154" fmla="*/ 3968481 h 7705722"/>
                <a:gd name="connsiteX155" fmla="*/ 568977 w 3154110"/>
                <a:gd name="connsiteY155" fmla="*/ 3968775 h 7705722"/>
                <a:gd name="connsiteX156" fmla="*/ 2585141 w 3154110"/>
                <a:gd name="connsiteY156" fmla="*/ 3968775 h 7705722"/>
                <a:gd name="connsiteX157" fmla="*/ 2699801 w 3154110"/>
                <a:gd name="connsiteY157" fmla="*/ 3980334 h 7705722"/>
                <a:gd name="connsiteX158" fmla="*/ 3056937 w 3154110"/>
                <a:gd name="connsiteY158" fmla="*/ 4219631 h 7705722"/>
                <a:gd name="connsiteX159" fmla="*/ 3085263 w 3154110"/>
                <a:gd name="connsiteY159" fmla="*/ 4271819 h 7705722"/>
                <a:gd name="connsiteX160" fmla="*/ 3109397 w 3154110"/>
                <a:gd name="connsiteY160" fmla="*/ 4316281 h 7705722"/>
                <a:gd name="connsiteX161" fmla="*/ 3154110 w 3154110"/>
                <a:gd name="connsiteY161" fmla="*/ 4537752 h 770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3154110" h="7705722">
                  <a:moveTo>
                    <a:pt x="1186809" y="1574794"/>
                  </a:moveTo>
                  <a:lnTo>
                    <a:pt x="1186806" y="1574796"/>
                  </a:lnTo>
                  <a:lnTo>
                    <a:pt x="1186805" y="1574798"/>
                  </a:lnTo>
                  <a:lnTo>
                    <a:pt x="1186808" y="1574796"/>
                  </a:lnTo>
                  <a:close/>
                  <a:moveTo>
                    <a:pt x="1255456" y="1181334"/>
                  </a:moveTo>
                  <a:lnTo>
                    <a:pt x="1255456" y="1532887"/>
                  </a:lnTo>
                  <a:lnTo>
                    <a:pt x="1255455" y="1532888"/>
                  </a:lnTo>
                  <a:lnTo>
                    <a:pt x="1255455" y="1532889"/>
                  </a:lnTo>
                  <a:lnTo>
                    <a:pt x="1255456" y="1532889"/>
                  </a:lnTo>
                  <a:lnTo>
                    <a:pt x="1255456" y="2027800"/>
                  </a:lnTo>
                  <a:lnTo>
                    <a:pt x="952940" y="2027800"/>
                  </a:lnTo>
                  <a:lnTo>
                    <a:pt x="963973" y="1918350"/>
                  </a:lnTo>
                  <a:cubicBezTo>
                    <a:pt x="986711" y="1807232"/>
                    <a:pt x="1041840" y="1707914"/>
                    <a:pt x="1119063" y="1630691"/>
                  </a:cubicBezTo>
                  <a:lnTo>
                    <a:pt x="1186804" y="1574799"/>
                  </a:lnTo>
                  <a:lnTo>
                    <a:pt x="1186802" y="1574799"/>
                  </a:lnTo>
                  <a:lnTo>
                    <a:pt x="1119063" y="1630689"/>
                  </a:lnTo>
                  <a:cubicBezTo>
                    <a:pt x="1041840" y="1707912"/>
                    <a:pt x="986711" y="1807231"/>
                    <a:pt x="963973" y="1918348"/>
                  </a:cubicBezTo>
                  <a:lnTo>
                    <a:pt x="952940" y="2027798"/>
                  </a:lnTo>
                  <a:lnTo>
                    <a:pt x="952414" y="2027798"/>
                  </a:lnTo>
                  <a:lnTo>
                    <a:pt x="952414" y="1574799"/>
                  </a:lnTo>
                  <a:lnTo>
                    <a:pt x="952413" y="1574799"/>
                  </a:lnTo>
                  <a:lnTo>
                    <a:pt x="952413" y="0"/>
                  </a:lnTo>
                  <a:lnTo>
                    <a:pt x="1255455" y="0"/>
                  </a:lnTo>
                  <a:lnTo>
                    <a:pt x="1255455" y="1181334"/>
                  </a:lnTo>
                  <a:close/>
                  <a:moveTo>
                    <a:pt x="1959120" y="6743696"/>
                  </a:moveTo>
                  <a:lnTo>
                    <a:pt x="1959120" y="7705722"/>
                  </a:lnTo>
                  <a:lnTo>
                    <a:pt x="1656077" y="7705722"/>
                  </a:lnTo>
                  <a:lnTo>
                    <a:pt x="1656077" y="7048262"/>
                  </a:lnTo>
                  <a:lnTo>
                    <a:pt x="1656077" y="6743696"/>
                  </a:lnTo>
                  <a:lnTo>
                    <a:pt x="1656077" y="6707704"/>
                  </a:lnTo>
                  <a:lnTo>
                    <a:pt x="1656077" y="6207574"/>
                  </a:lnTo>
                  <a:lnTo>
                    <a:pt x="1656079" y="6207574"/>
                  </a:lnTo>
                  <a:lnTo>
                    <a:pt x="1656077" y="6207566"/>
                  </a:lnTo>
                  <a:lnTo>
                    <a:pt x="1656077" y="6201796"/>
                  </a:lnTo>
                  <a:lnTo>
                    <a:pt x="1958538" y="6201796"/>
                  </a:lnTo>
                  <a:lnTo>
                    <a:pt x="1959119" y="6201796"/>
                  </a:lnTo>
                  <a:lnTo>
                    <a:pt x="1959119" y="6207557"/>
                  </a:lnTo>
                  <a:lnTo>
                    <a:pt x="1959119" y="6207574"/>
                  </a:lnTo>
                  <a:lnTo>
                    <a:pt x="1959119" y="6743696"/>
                  </a:lnTo>
                  <a:close/>
                  <a:moveTo>
                    <a:pt x="2506665" y="2601994"/>
                  </a:moveTo>
                  <a:lnTo>
                    <a:pt x="1728918" y="2601994"/>
                  </a:lnTo>
                  <a:lnTo>
                    <a:pt x="1521393" y="2601994"/>
                  </a:lnTo>
                  <a:lnTo>
                    <a:pt x="1521391" y="2601994"/>
                  </a:lnTo>
                  <a:cubicBezTo>
                    <a:pt x="1472292" y="2601994"/>
                    <a:pt x="1424645" y="2595775"/>
                    <a:pt x="1379196" y="2584080"/>
                  </a:cubicBezTo>
                  <a:lnTo>
                    <a:pt x="1346092" y="2571056"/>
                  </a:lnTo>
                  <a:lnTo>
                    <a:pt x="1325760" y="2567469"/>
                  </a:lnTo>
                  <a:lnTo>
                    <a:pt x="1301286" y="2553428"/>
                  </a:lnTo>
                  <a:lnTo>
                    <a:pt x="1250184" y="2533321"/>
                  </a:lnTo>
                  <a:lnTo>
                    <a:pt x="1182915" y="2485517"/>
                  </a:lnTo>
                  <a:lnTo>
                    <a:pt x="1159471" y="2472068"/>
                  </a:lnTo>
                  <a:lnTo>
                    <a:pt x="1147391" y="2460273"/>
                  </a:lnTo>
                  <a:lnTo>
                    <a:pt x="1138824" y="2454183"/>
                  </a:lnTo>
                  <a:lnTo>
                    <a:pt x="1126058" y="2439442"/>
                  </a:lnTo>
                  <a:lnTo>
                    <a:pt x="1091162" y="2405370"/>
                  </a:lnTo>
                  <a:lnTo>
                    <a:pt x="1062456" y="2365999"/>
                  </a:lnTo>
                  <a:lnTo>
                    <a:pt x="1049586" y="2351138"/>
                  </a:lnTo>
                  <a:lnTo>
                    <a:pt x="1043661" y="2340223"/>
                  </a:lnTo>
                  <a:lnTo>
                    <a:pt x="1034789" y="2328052"/>
                  </a:lnTo>
                  <a:cubicBezTo>
                    <a:pt x="1001523" y="2273307"/>
                    <a:pt x="977238" y="2212505"/>
                    <a:pt x="963975" y="2147686"/>
                  </a:cubicBezTo>
                  <a:lnTo>
                    <a:pt x="952415" y="2033018"/>
                  </a:lnTo>
                  <a:lnTo>
                    <a:pt x="952942" y="2027802"/>
                  </a:lnTo>
                  <a:lnTo>
                    <a:pt x="1256512" y="2027802"/>
                  </a:lnTo>
                  <a:lnTo>
                    <a:pt x="1255458" y="2033018"/>
                  </a:lnTo>
                  <a:lnTo>
                    <a:pt x="1276356" y="2136532"/>
                  </a:lnTo>
                  <a:cubicBezTo>
                    <a:pt x="1316728" y="2231979"/>
                    <a:pt x="1411240" y="2298952"/>
                    <a:pt x="1521393" y="2298952"/>
                  </a:cubicBezTo>
                  <a:lnTo>
                    <a:pt x="1728918" y="2298952"/>
                  </a:lnTo>
                  <a:lnTo>
                    <a:pt x="2006533" y="2298952"/>
                  </a:lnTo>
                  <a:cubicBezTo>
                    <a:pt x="2202932" y="2298952"/>
                    <a:pt x="2376089" y="2398460"/>
                    <a:pt x="2478338" y="2549808"/>
                  </a:cubicBezTo>
                  <a:close/>
                  <a:moveTo>
                    <a:pt x="3154110" y="4537752"/>
                  </a:moveTo>
                  <a:lnTo>
                    <a:pt x="3154108" y="4537752"/>
                  </a:lnTo>
                  <a:cubicBezTo>
                    <a:pt x="3154108" y="4616312"/>
                    <a:pt x="3138187" y="4691152"/>
                    <a:pt x="3109395" y="4759224"/>
                  </a:cubicBezTo>
                  <a:lnTo>
                    <a:pt x="3085262" y="4803686"/>
                  </a:lnTo>
                  <a:lnTo>
                    <a:pt x="3085260" y="4803686"/>
                  </a:lnTo>
                  <a:lnTo>
                    <a:pt x="3056934" y="4855872"/>
                  </a:lnTo>
                  <a:cubicBezTo>
                    <a:pt x="2975135" y="4976951"/>
                    <a:pt x="2847954" y="5064851"/>
                    <a:pt x="2699798" y="5095169"/>
                  </a:cubicBezTo>
                  <a:lnTo>
                    <a:pt x="2585146" y="5106726"/>
                  </a:lnTo>
                  <a:lnTo>
                    <a:pt x="1032357" y="5106726"/>
                  </a:lnTo>
                  <a:lnTo>
                    <a:pt x="1025081" y="5105257"/>
                  </a:lnTo>
                  <a:cubicBezTo>
                    <a:pt x="878210" y="5105257"/>
                    <a:pt x="759147" y="5224320"/>
                    <a:pt x="759147" y="5371191"/>
                  </a:cubicBezTo>
                  <a:cubicBezTo>
                    <a:pt x="759147" y="5518062"/>
                    <a:pt x="878210" y="5637125"/>
                    <a:pt x="1025081" y="5637125"/>
                  </a:cubicBezTo>
                  <a:lnTo>
                    <a:pt x="1025081" y="5638595"/>
                  </a:lnTo>
                  <a:lnTo>
                    <a:pt x="1390143" y="5638595"/>
                  </a:lnTo>
                  <a:lnTo>
                    <a:pt x="1504811" y="5650154"/>
                  </a:lnTo>
                  <a:cubicBezTo>
                    <a:pt x="1652966" y="5680472"/>
                    <a:pt x="1780148" y="5768373"/>
                    <a:pt x="1861947" y="5889451"/>
                  </a:cubicBezTo>
                  <a:lnTo>
                    <a:pt x="1890272" y="5941637"/>
                  </a:lnTo>
                  <a:lnTo>
                    <a:pt x="1914406" y="5986101"/>
                  </a:lnTo>
                  <a:cubicBezTo>
                    <a:pt x="1928802" y="6020136"/>
                    <a:pt x="1939980" y="6055865"/>
                    <a:pt x="1947560" y="6092904"/>
                  </a:cubicBezTo>
                  <a:lnTo>
                    <a:pt x="1958536" y="6201795"/>
                  </a:lnTo>
                  <a:lnTo>
                    <a:pt x="1656075" y="6201795"/>
                  </a:lnTo>
                  <a:lnTo>
                    <a:pt x="1656075" y="6207564"/>
                  </a:lnTo>
                  <a:lnTo>
                    <a:pt x="1635178" y="6104058"/>
                  </a:lnTo>
                  <a:cubicBezTo>
                    <a:pt x="1608265" y="6040427"/>
                    <a:pt x="1557287" y="5989450"/>
                    <a:pt x="1493656" y="5962536"/>
                  </a:cubicBezTo>
                  <a:lnTo>
                    <a:pt x="1390142" y="5941637"/>
                  </a:lnTo>
                  <a:lnTo>
                    <a:pt x="1022504" y="5941637"/>
                  </a:lnTo>
                  <a:cubicBezTo>
                    <a:pt x="826106" y="5941637"/>
                    <a:pt x="652949" y="5842129"/>
                    <a:pt x="550699" y="5690781"/>
                  </a:cubicBezTo>
                  <a:lnTo>
                    <a:pt x="522373" y="5638595"/>
                  </a:lnTo>
                  <a:lnTo>
                    <a:pt x="498242" y="5594133"/>
                  </a:lnTo>
                  <a:cubicBezTo>
                    <a:pt x="483845" y="5560098"/>
                    <a:pt x="472667" y="5524370"/>
                    <a:pt x="465088" y="5487331"/>
                  </a:cubicBezTo>
                  <a:lnTo>
                    <a:pt x="453529" y="5372662"/>
                  </a:lnTo>
                  <a:lnTo>
                    <a:pt x="465088" y="5257995"/>
                  </a:lnTo>
                  <a:cubicBezTo>
                    <a:pt x="472667" y="5220955"/>
                    <a:pt x="483845" y="5185227"/>
                    <a:pt x="498242" y="5151192"/>
                  </a:cubicBezTo>
                  <a:lnTo>
                    <a:pt x="522375" y="5106728"/>
                  </a:lnTo>
                  <a:lnTo>
                    <a:pt x="694882" y="5106728"/>
                  </a:lnTo>
                  <a:lnTo>
                    <a:pt x="694882" y="5106726"/>
                  </a:lnTo>
                  <a:lnTo>
                    <a:pt x="522373" y="5106726"/>
                  </a:lnTo>
                  <a:lnTo>
                    <a:pt x="550700" y="5054540"/>
                  </a:lnTo>
                  <a:cubicBezTo>
                    <a:pt x="632499" y="4933462"/>
                    <a:pt x="759679" y="4845561"/>
                    <a:pt x="907836" y="4815243"/>
                  </a:cubicBezTo>
                  <a:lnTo>
                    <a:pt x="1022494" y="4803684"/>
                  </a:lnTo>
                  <a:lnTo>
                    <a:pt x="2577569" y="4803686"/>
                  </a:lnTo>
                  <a:lnTo>
                    <a:pt x="2577578" y="4803684"/>
                  </a:lnTo>
                  <a:lnTo>
                    <a:pt x="2577583" y="4803684"/>
                  </a:lnTo>
                  <a:lnTo>
                    <a:pt x="2581096" y="4802975"/>
                  </a:lnTo>
                  <a:lnTo>
                    <a:pt x="2584629" y="4803688"/>
                  </a:lnTo>
                  <a:cubicBezTo>
                    <a:pt x="2731500" y="4803688"/>
                    <a:pt x="2850563" y="4684625"/>
                    <a:pt x="2850563" y="4537754"/>
                  </a:cubicBezTo>
                  <a:cubicBezTo>
                    <a:pt x="2850563" y="4390883"/>
                    <a:pt x="2731500" y="4271820"/>
                    <a:pt x="2584629" y="4271820"/>
                  </a:cubicBezTo>
                  <a:lnTo>
                    <a:pt x="2581112" y="4272530"/>
                  </a:lnTo>
                  <a:lnTo>
                    <a:pt x="2577581" y="4271817"/>
                  </a:lnTo>
                  <a:lnTo>
                    <a:pt x="2577578" y="4271817"/>
                  </a:lnTo>
                  <a:lnTo>
                    <a:pt x="2577573" y="4271817"/>
                  </a:lnTo>
                  <a:lnTo>
                    <a:pt x="568977" y="4271817"/>
                  </a:lnTo>
                  <a:cubicBezTo>
                    <a:pt x="372579" y="4271817"/>
                    <a:pt x="199421" y="4172309"/>
                    <a:pt x="97172" y="4020961"/>
                  </a:cubicBezTo>
                  <a:lnTo>
                    <a:pt x="68846" y="3968775"/>
                  </a:lnTo>
                  <a:lnTo>
                    <a:pt x="44713" y="3924312"/>
                  </a:lnTo>
                  <a:cubicBezTo>
                    <a:pt x="30316" y="3890276"/>
                    <a:pt x="19137" y="3854548"/>
                    <a:pt x="11559" y="3817509"/>
                  </a:cubicBezTo>
                  <a:lnTo>
                    <a:pt x="0" y="3702840"/>
                  </a:lnTo>
                  <a:lnTo>
                    <a:pt x="11559" y="3588173"/>
                  </a:lnTo>
                  <a:cubicBezTo>
                    <a:pt x="19137" y="3551134"/>
                    <a:pt x="30316" y="3515405"/>
                    <a:pt x="44713" y="3481370"/>
                  </a:cubicBezTo>
                  <a:lnTo>
                    <a:pt x="68846" y="3436906"/>
                  </a:lnTo>
                  <a:lnTo>
                    <a:pt x="68844" y="3436906"/>
                  </a:lnTo>
                  <a:lnTo>
                    <a:pt x="97171" y="3384720"/>
                  </a:lnTo>
                  <a:cubicBezTo>
                    <a:pt x="178969" y="3263642"/>
                    <a:pt x="306150" y="3175741"/>
                    <a:pt x="454307" y="3145424"/>
                  </a:cubicBezTo>
                  <a:lnTo>
                    <a:pt x="568965" y="3133866"/>
                  </a:lnTo>
                  <a:lnTo>
                    <a:pt x="2006533" y="3133866"/>
                  </a:lnTo>
                  <a:lnTo>
                    <a:pt x="2006542" y="3133864"/>
                  </a:lnTo>
                  <a:lnTo>
                    <a:pt x="2110048" y="3112968"/>
                  </a:lnTo>
                  <a:cubicBezTo>
                    <a:pt x="2205496" y="3072597"/>
                    <a:pt x="2272469" y="2978084"/>
                    <a:pt x="2272469" y="2867931"/>
                  </a:cubicBezTo>
                  <a:lnTo>
                    <a:pt x="2272470" y="2867931"/>
                  </a:lnTo>
                  <a:cubicBezTo>
                    <a:pt x="2272470" y="2757776"/>
                    <a:pt x="2205498" y="2663265"/>
                    <a:pt x="2110050" y="2622894"/>
                  </a:cubicBezTo>
                  <a:lnTo>
                    <a:pt x="2006537" y="2601996"/>
                  </a:lnTo>
                  <a:lnTo>
                    <a:pt x="2506666" y="2601996"/>
                  </a:lnTo>
                  <a:lnTo>
                    <a:pt x="2530799" y="2646459"/>
                  </a:lnTo>
                  <a:cubicBezTo>
                    <a:pt x="2559592" y="2714531"/>
                    <a:pt x="2575512" y="2789371"/>
                    <a:pt x="2575512" y="2867931"/>
                  </a:cubicBezTo>
                  <a:lnTo>
                    <a:pt x="2575511" y="2867931"/>
                  </a:lnTo>
                  <a:cubicBezTo>
                    <a:pt x="2575511" y="2946490"/>
                    <a:pt x="2559590" y="3021331"/>
                    <a:pt x="2530798" y="3089403"/>
                  </a:cubicBezTo>
                  <a:lnTo>
                    <a:pt x="2506665" y="3133864"/>
                  </a:lnTo>
                  <a:lnTo>
                    <a:pt x="2478338" y="3186052"/>
                  </a:lnTo>
                  <a:cubicBezTo>
                    <a:pt x="2396539" y="3307131"/>
                    <a:pt x="2269359" y="3395031"/>
                    <a:pt x="2121202" y="3425349"/>
                  </a:cubicBezTo>
                  <a:lnTo>
                    <a:pt x="2006551" y="3436906"/>
                  </a:lnTo>
                  <a:lnTo>
                    <a:pt x="568975" y="3436906"/>
                  </a:lnTo>
                  <a:lnTo>
                    <a:pt x="568972" y="3436906"/>
                  </a:lnTo>
                  <a:lnTo>
                    <a:pt x="567268" y="3437250"/>
                  </a:lnTo>
                  <a:lnTo>
                    <a:pt x="565573" y="3436908"/>
                  </a:lnTo>
                  <a:cubicBezTo>
                    <a:pt x="418702" y="3436908"/>
                    <a:pt x="299639" y="3555971"/>
                    <a:pt x="299639" y="3702842"/>
                  </a:cubicBezTo>
                  <a:cubicBezTo>
                    <a:pt x="299639" y="3849713"/>
                    <a:pt x="418702" y="3968776"/>
                    <a:pt x="565573" y="3968776"/>
                  </a:cubicBezTo>
                  <a:lnTo>
                    <a:pt x="567034" y="3968481"/>
                  </a:lnTo>
                  <a:lnTo>
                    <a:pt x="568977" y="3968775"/>
                  </a:lnTo>
                  <a:lnTo>
                    <a:pt x="2585141" y="3968775"/>
                  </a:lnTo>
                  <a:lnTo>
                    <a:pt x="2699801" y="3980334"/>
                  </a:lnTo>
                  <a:cubicBezTo>
                    <a:pt x="2847958" y="4010652"/>
                    <a:pt x="2975138" y="4098553"/>
                    <a:pt x="3056937" y="4219631"/>
                  </a:cubicBezTo>
                  <a:lnTo>
                    <a:pt x="3085263" y="4271819"/>
                  </a:lnTo>
                  <a:lnTo>
                    <a:pt x="3109397" y="4316281"/>
                  </a:lnTo>
                  <a:cubicBezTo>
                    <a:pt x="3138189" y="4384353"/>
                    <a:pt x="3154110" y="4459193"/>
                    <a:pt x="3154110" y="4537752"/>
                  </a:cubicBez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20" name="Graphic 29" descr="Badge 1">
              <a:extLst>
                <a:ext uri="{FF2B5EF4-FFF2-40B4-BE49-F238E27FC236}">
                  <a16:creationId xmlns:a16="http://schemas.microsoft.com/office/drawing/2014/main" id="{16DB4BF1-1E0B-43CD-9E49-43F6B2449491}"/>
                </a:ext>
              </a:extLst>
            </p:cNvPr>
            <p:cNvGrpSpPr/>
            <p:nvPr/>
          </p:nvGrpSpPr>
          <p:grpSpPr>
            <a:xfrm>
              <a:off x="3667975" y="2201772"/>
              <a:ext cx="284726" cy="348548"/>
              <a:chOff x="4565005" y="1674066"/>
              <a:chExt cx="554145" cy="554145"/>
            </a:xfrm>
            <a:solidFill>
              <a:srgbClr val="F7931F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9C5D39A-17A1-478F-BFAB-78063C90322D}"/>
                  </a:ext>
                </a:extLst>
              </p:cNvPr>
              <p:cNvSpPr/>
              <p:nvPr/>
            </p:nvSpPr>
            <p:spPr>
              <a:xfrm>
                <a:off x="4565005" y="1674066"/>
                <a:ext cx="554145" cy="554145"/>
              </a:xfrm>
              <a:custGeom>
                <a:avLst/>
                <a:gdLst>
                  <a:gd name="connsiteX0" fmla="*/ 277074 w 554145"/>
                  <a:gd name="connsiteY0" fmla="*/ 14591 h 554145"/>
                  <a:gd name="connsiteX1" fmla="*/ 539556 w 554145"/>
                  <a:gd name="connsiteY1" fmla="*/ 277073 h 554145"/>
                  <a:gd name="connsiteX2" fmla="*/ 277074 w 554145"/>
                  <a:gd name="connsiteY2" fmla="*/ 539555 h 554145"/>
                  <a:gd name="connsiteX3" fmla="*/ 14592 w 554145"/>
                  <a:gd name="connsiteY3" fmla="*/ 277073 h 554145"/>
                  <a:gd name="connsiteX4" fmla="*/ 277074 w 554145"/>
                  <a:gd name="connsiteY4" fmla="*/ 14592 h 554145"/>
                  <a:gd name="connsiteX5" fmla="*/ 277074 w 554145"/>
                  <a:gd name="connsiteY5" fmla="*/ 0 h 554145"/>
                  <a:gd name="connsiteX6" fmla="*/ 0 w 554145"/>
                  <a:gd name="connsiteY6" fmla="*/ 277072 h 554145"/>
                  <a:gd name="connsiteX7" fmla="*/ 277072 w 554145"/>
                  <a:gd name="connsiteY7" fmla="*/ 554146 h 554145"/>
                  <a:gd name="connsiteX8" fmla="*/ 554146 w 554145"/>
                  <a:gd name="connsiteY8" fmla="*/ 277074 h 554145"/>
                  <a:gd name="connsiteX9" fmla="*/ 277321 w 554145"/>
                  <a:gd name="connsiteY9" fmla="*/ 2 h 554145"/>
                  <a:gd name="connsiteX10" fmla="*/ 277074 w 554145"/>
                  <a:gd name="connsiteY10" fmla="*/ 2 h 554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4145" h="554145">
                    <a:moveTo>
                      <a:pt x="277074" y="14591"/>
                    </a:moveTo>
                    <a:cubicBezTo>
                      <a:pt x="422039" y="14591"/>
                      <a:pt x="539556" y="132108"/>
                      <a:pt x="539556" y="277073"/>
                    </a:cubicBezTo>
                    <a:cubicBezTo>
                      <a:pt x="539556" y="422038"/>
                      <a:pt x="422039" y="539555"/>
                      <a:pt x="277074" y="539555"/>
                    </a:cubicBezTo>
                    <a:cubicBezTo>
                      <a:pt x="132108" y="539555"/>
                      <a:pt x="14592" y="422038"/>
                      <a:pt x="14592" y="277073"/>
                    </a:cubicBezTo>
                    <a:cubicBezTo>
                      <a:pt x="14756" y="132176"/>
                      <a:pt x="132177" y="14756"/>
                      <a:pt x="277074" y="14592"/>
                    </a:cubicBezTo>
                    <a:moveTo>
                      <a:pt x="277074" y="0"/>
                    </a:moveTo>
                    <a:cubicBezTo>
                      <a:pt x="124051" y="0"/>
                      <a:pt x="1" y="124049"/>
                      <a:pt x="0" y="277072"/>
                    </a:cubicBezTo>
                    <a:cubicBezTo>
                      <a:pt x="-1" y="430095"/>
                      <a:pt x="124049" y="554145"/>
                      <a:pt x="277072" y="554146"/>
                    </a:cubicBezTo>
                    <a:cubicBezTo>
                      <a:pt x="430095" y="554147"/>
                      <a:pt x="554145" y="430097"/>
                      <a:pt x="554146" y="277074"/>
                    </a:cubicBezTo>
                    <a:cubicBezTo>
                      <a:pt x="554214" y="124119"/>
                      <a:pt x="430275" y="70"/>
                      <a:pt x="277321" y="2"/>
                    </a:cubicBezTo>
                    <a:cubicBezTo>
                      <a:pt x="277239" y="2"/>
                      <a:pt x="277156" y="2"/>
                      <a:pt x="277074" y="2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21FC076-834A-4DD0-8CC9-C927437D6F58}"/>
                  </a:ext>
                </a:extLst>
              </p:cNvPr>
              <p:cNvSpPr/>
              <p:nvPr/>
            </p:nvSpPr>
            <p:spPr>
              <a:xfrm>
                <a:off x="4786024" y="1819732"/>
                <a:ext cx="75423" cy="245731"/>
              </a:xfrm>
              <a:custGeom>
                <a:avLst/>
                <a:gdLst>
                  <a:gd name="connsiteX0" fmla="*/ 58648 w 75423"/>
                  <a:gd name="connsiteY0" fmla="*/ 245732 h 245731"/>
                  <a:gd name="connsiteX1" fmla="*/ 58648 w 75423"/>
                  <a:gd name="connsiteY1" fmla="*/ 23682 h 245731"/>
                  <a:gd name="connsiteX2" fmla="*/ 58528 w 75423"/>
                  <a:gd name="connsiteY2" fmla="*/ 23625 h 245731"/>
                  <a:gd name="connsiteX3" fmla="*/ 54435 w 75423"/>
                  <a:gd name="connsiteY3" fmla="*/ 27169 h 245731"/>
                  <a:gd name="connsiteX4" fmla="*/ 41290 w 75423"/>
                  <a:gd name="connsiteY4" fmla="*/ 36855 h 245731"/>
                  <a:gd name="connsiteX5" fmla="*/ 26243 w 75423"/>
                  <a:gd name="connsiteY5" fmla="*/ 45732 h 245731"/>
                  <a:gd name="connsiteX6" fmla="*/ 10886 w 75423"/>
                  <a:gd name="connsiteY6" fmla="*/ 53155 h 245731"/>
                  <a:gd name="connsiteX7" fmla="*/ 0 w 75423"/>
                  <a:gd name="connsiteY7" fmla="*/ 57466 h 245731"/>
                  <a:gd name="connsiteX8" fmla="*/ 0 w 75423"/>
                  <a:gd name="connsiteY8" fmla="*/ 43587 h 245731"/>
                  <a:gd name="connsiteX9" fmla="*/ 37346 w 75423"/>
                  <a:gd name="connsiteY9" fmla="*/ 26039 h 245731"/>
                  <a:gd name="connsiteX10" fmla="*/ 72801 w 75423"/>
                  <a:gd name="connsiteY10" fmla="*/ 0 h 245731"/>
                  <a:gd name="connsiteX11" fmla="*/ 75423 w 75423"/>
                  <a:gd name="connsiteY11" fmla="*/ 136 h 245731"/>
                  <a:gd name="connsiteX12" fmla="*/ 75423 w 75423"/>
                  <a:gd name="connsiteY12" fmla="*/ 245732 h 2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5423" h="245731">
                    <a:moveTo>
                      <a:pt x="58648" y="245732"/>
                    </a:moveTo>
                    <a:lnTo>
                      <a:pt x="58648" y="23682"/>
                    </a:lnTo>
                    <a:cubicBezTo>
                      <a:pt x="58648" y="23595"/>
                      <a:pt x="58594" y="23570"/>
                      <a:pt x="58528" y="23625"/>
                    </a:cubicBezTo>
                    <a:lnTo>
                      <a:pt x="54435" y="27169"/>
                    </a:lnTo>
                    <a:cubicBezTo>
                      <a:pt x="50276" y="30689"/>
                      <a:pt x="45884" y="33926"/>
                      <a:pt x="41290" y="36855"/>
                    </a:cubicBezTo>
                    <a:cubicBezTo>
                      <a:pt x="36384" y="40011"/>
                      <a:pt x="31323" y="42996"/>
                      <a:pt x="26243" y="45732"/>
                    </a:cubicBezTo>
                    <a:cubicBezTo>
                      <a:pt x="21131" y="48481"/>
                      <a:pt x="15962" y="50975"/>
                      <a:pt x="10886" y="53155"/>
                    </a:cubicBezTo>
                    <a:cubicBezTo>
                      <a:pt x="7071" y="54787"/>
                      <a:pt x="3423" y="56233"/>
                      <a:pt x="0" y="57466"/>
                    </a:cubicBezTo>
                    <a:lnTo>
                      <a:pt x="0" y="43587"/>
                    </a:lnTo>
                    <a:cubicBezTo>
                      <a:pt x="13084" y="39198"/>
                      <a:pt x="25616" y="33310"/>
                      <a:pt x="37346" y="26039"/>
                    </a:cubicBezTo>
                    <a:cubicBezTo>
                      <a:pt x="49814" y="18280"/>
                      <a:pt x="61667" y="9575"/>
                      <a:pt x="72801" y="0"/>
                    </a:cubicBezTo>
                    <a:lnTo>
                      <a:pt x="75423" y="136"/>
                    </a:lnTo>
                    <a:lnTo>
                      <a:pt x="75423" y="245732"/>
                    </a:ln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27" descr="Badge 3">
              <a:extLst>
                <a:ext uri="{FF2B5EF4-FFF2-40B4-BE49-F238E27FC236}">
                  <a16:creationId xmlns:a16="http://schemas.microsoft.com/office/drawing/2014/main" id="{A07DA6EB-4918-43F9-954C-033D315FA4CB}"/>
                </a:ext>
              </a:extLst>
            </p:cNvPr>
            <p:cNvGrpSpPr/>
            <p:nvPr/>
          </p:nvGrpSpPr>
          <p:grpSpPr>
            <a:xfrm>
              <a:off x="4985200" y="1827681"/>
              <a:ext cx="284724" cy="348546"/>
              <a:chOff x="6237108" y="1149221"/>
              <a:chExt cx="554142" cy="554142"/>
            </a:xfrm>
            <a:solidFill>
              <a:srgbClr val="FF0000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6A9C4D2-1DE2-4367-A6F4-D1FB40AEBFCF}"/>
                  </a:ext>
                </a:extLst>
              </p:cNvPr>
              <p:cNvSpPr/>
              <p:nvPr/>
            </p:nvSpPr>
            <p:spPr>
              <a:xfrm>
                <a:off x="6237108" y="1149221"/>
                <a:ext cx="554142" cy="554142"/>
              </a:xfrm>
              <a:custGeom>
                <a:avLst/>
                <a:gdLst>
                  <a:gd name="connsiteX0" fmla="*/ 277071 w 554142"/>
                  <a:gd name="connsiteY0" fmla="*/ 14591 h 554142"/>
                  <a:gd name="connsiteX1" fmla="*/ 539552 w 554142"/>
                  <a:gd name="connsiteY1" fmla="*/ 277072 h 554142"/>
                  <a:gd name="connsiteX2" fmla="*/ 277071 w 554142"/>
                  <a:gd name="connsiteY2" fmla="*/ 539552 h 554142"/>
                  <a:gd name="connsiteX3" fmla="*/ 14591 w 554142"/>
                  <a:gd name="connsiteY3" fmla="*/ 277072 h 554142"/>
                  <a:gd name="connsiteX4" fmla="*/ 277071 w 554142"/>
                  <a:gd name="connsiteY4" fmla="*/ 14591 h 554142"/>
                  <a:gd name="connsiteX5" fmla="*/ 277071 w 554142"/>
                  <a:gd name="connsiteY5" fmla="*/ 0 h 554142"/>
                  <a:gd name="connsiteX6" fmla="*/ 0 w 554142"/>
                  <a:gd name="connsiteY6" fmla="*/ 277072 h 554142"/>
                  <a:gd name="connsiteX7" fmla="*/ 277071 w 554142"/>
                  <a:gd name="connsiteY7" fmla="*/ 554143 h 554142"/>
                  <a:gd name="connsiteX8" fmla="*/ 554143 w 554142"/>
                  <a:gd name="connsiteY8" fmla="*/ 277072 h 554142"/>
                  <a:gd name="connsiteX9" fmla="*/ 277334 w 554142"/>
                  <a:gd name="connsiteY9" fmla="*/ 0 h 554142"/>
                  <a:gd name="connsiteX10" fmla="*/ 277071 w 554142"/>
                  <a:gd name="connsiteY10" fmla="*/ 0 h 55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4142" h="554142">
                    <a:moveTo>
                      <a:pt x="277071" y="14591"/>
                    </a:moveTo>
                    <a:cubicBezTo>
                      <a:pt x="422036" y="14591"/>
                      <a:pt x="539552" y="132107"/>
                      <a:pt x="539552" y="277072"/>
                    </a:cubicBezTo>
                    <a:cubicBezTo>
                      <a:pt x="539552" y="422036"/>
                      <a:pt x="422036" y="539552"/>
                      <a:pt x="277071" y="539552"/>
                    </a:cubicBezTo>
                    <a:cubicBezTo>
                      <a:pt x="132107" y="539552"/>
                      <a:pt x="14591" y="422036"/>
                      <a:pt x="14591" y="277072"/>
                    </a:cubicBezTo>
                    <a:cubicBezTo>
                      <a:pt x="14756" y="132176"/>
                      <a:pt x="132176" y="14756"/>
                      <a:pt x="277071" y="14591"/>
                    </a:cubicBezTo>
                    <a:moveTo>
                      <a:pt x="277071" y="0"/>
                    </a:moveTo>
                    <a:cubicBezTo>
                      <a:pt x="124049" y="0"/>
                      <a:pt x="0" y="124049"/>
                      <a:pt x="0" y="277072"/>
                    </a:cubicBezTo>
                    <a:cubicBezTo>
                      <a:pt x="0" y="430094"/>
                      <a:pt x="124049" y="554143"/>
                      <a:pt x="277071" y="554143"/>
                    </a:cubicBezTo>
                    <a:cubicBezTo>
                      <a:pt x="430094" y="554143"/>
                      <a:pt x="554143" y="430094"/>
                      <a:pt x="554143" y="277072"/>
                    </a:cubicBezTo>
                    <a:cubicBezTo>
                      <a:pt x="554215" y="124122"/>
                      <a:pt x="430284" y="72"/>
                      <a:pt x="277334" y="0"/>
                    </a:cubicBezTo>
                    <a:cubicBezTo>
                      <a:pt x="277247" y="0"/>
                      <a:pt x="277159" y="0"/>
                      <a:pt x="27707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ACE607-829E-4DE5-8BBE-0C89477E2759}"/>
                  </a:ext>
                </a:extLst>
              </p:cNvPr>
              <p:cNvSpPr/>
              <p:nvPr/>
            </p:nvSpPr>
            <p:spPr>
              <a:xfrm>
                <a:off x="6445668" y="1303723"/>
                <a:ext cx="131868" cy="248493"/>
              </a:xfrm>
              <a:custGeom>
                <a:avLst/>
                <a:gdLst>
                  <a:gd name="connsiteX0" fmla="*/ 51484 w 131868"/>
                  <a:gd name="connsiteY0" fmla="*/ 248467 h 248493"/>
                  <a:gd name="connsiteX1" fmla="*/ 0 w 131868"/>
                  <a:gd name="connsiteY1" fmla="*/ 236364 h 248493"/>
                  <a:gd name="connsiteX2" fmla="*/ 0 w 131868"/>
                  <a:gd name="connsiteY2" fmla="*/ 218504 h 248493"/>
                  <a:gd name="connsiteX3" fmla="*/ 52162 w 131868"/>
                  <a:gd name="connsiteY3" fmla="*/ 234591 h 248493"/>
                  <a:gd name="connsiteX4" fmla="*/ 75223 w 131868"/>
                  <a:gd name="connsiteY4" fmla="*/ 231600 h 248493"/>
                  <a:gd name="connsiteX5" fmla="*/ 95161 w 131868"/>
                  <a:gd name="connsiteY5" fmla="*/ 222028 h 248493"/>
                  <a:gd name="connsiteX6" fmla="*/ 109146 w 131868"/>
                  <a:gd name="connsiteY6" fmla="*/ 205249 h 248493"/>
                  <a:gd name="connsiteX7" fmla="*/ 114392 w 131868"/>
                  <a:gd name="connsiteY7" fmla="*/ 180911 h 248493"/>
                  <a:gd name="connsiteX8" fmla="*/ 95292 w 131868"/>
                  <a:gd name="connsiteY8" fmla="*/ 140232 h 248493"/>
                  <a:gd name="connsiteX9" fmla="*/ 40708 w 131868"/>
                  <a:gd name="connsiteY9" fmla="*/ 126758 h 248493"/>
                  <a:gd name="connsiteX10" fmla="*/ 23768 w 131868"/>
                  <a:gd name="connsiteY10" fmla="*/ 126758 h 248493"/>
                  <a:gd name="connsiteX11" fmla="*/ 23768 w 131868"/>
                  <a:gd name="connsiteY11" fmla="*/ 112896 h 248493"/>
                  <a:gd name="connsiteX12" fmla="*/ 39176 w 131868"/>
                  <a:gd name="connsiteY12" fmla="*/ 112896 h 248493"/>
                  <a:gd name="connsiteX13" fmla="*/ 88624 w 131868"/>
                  <a:gd name="connsiteY13" fmla="*/ 99765 h 248493"/>
                  <a:gd name="connsiteX14" fmla="*/ 105681 w 131868"/>
                  <a:gd name="connsiteY14" fmla="*/ 61099 h 248493"/>
                  <a:gd name="connsiteX15" fmla="*/ 93009 w 131868"/>
                  <a:gd name="connsiteY15" fmla="*/ 26169 h 248493"/>
                  <a:gd name="connsiteX16" fmla="*/ 55584 w 131868"/>
                  <a:gd name="connsiteY16" fmla="*/ 14022 h 248493"/>
                  <a:gd name="connsiteX17" fmla="*/ 9579 w 131868"/>
                  <a:gd name="connsiteY17" fmla="*/ 28613 h 248493"/>
                  <a:gd name="connsiteX18" fmla="*/ 9579 w 131868"/>
                  <a:gd name="connsiteY18" fmla="*/ 12833 h 248493"/>
                  <a:gd name="connsiteX19" fmla="*/ 60202 w 131868"/>
                  <a:gd name="connsiteY19" fmla="*/ 0 h 248493"/>
                  <a:gd name="connsiteX20" fmla="*/ 84429 w 131868"/>
                  <a:gd name="connsiteY20" fmla="*/ 3480 h 248493"/>
                  <a:gd name="connsiteX21" fmla="*/ 104506 w 131868"/>
                  <a:gd name="connsiteY21" fmla="*/ 13883 h 248493"/>
                  <a:gd name="connsiteX22" fmla="*/ 118185 w 131868"/>
                  <a:gd name="connsiteY22" fmla="*/ 31159 h 248493"/>
                  <a:gd name="connsiteX23" fmla="*/ 123292 w 131868"/>
                  <a:gd name="connsiteY23" fmla="*/ 55409 h 248493"/>
                  <a:gd name="connsiteX24" fmla="*/ 76602 w 131868"/>
                  <a:gd name="connsiteY24" fmla="*/ 115705 h 248493"/>
                  <a:gd name="connsiteX25" fmla="*/ 74741 w 131868"/>
                  <a:gd name="connsiteY25" fmla="*/ 116223 h 248493"/>
                  <a:gd name="connsiteX26" fmla="*/ 74741 w 131868"/>
                  <a:gd name="connsiteY26" fmla="*/ 121118 h 248493"/>
                  <a:gd name="connsiteX27" fmla="*/ 77010 w 131868"/>
                  <a:gd name="connsiteY27" fmla="*/ 121381 h 248493"/>
                  <a:gd name="connsiteX28" fmla="*/ 98677 w 131868"/>
                  <a:gd name="connsiteY28" fmla="*/ 127093 h 248493"/>
                  <a:gd name="connsiteX29" fmla="*/ 116026 w 131868"/>
                  <a:gd name="connsiteY29" fmla="*/ 138700 h 248493"/>
                  <a:gd name="connsiteX30" fmla="*/ 127611 w 131868"/>
                  <a:gd name="connsiteY30" fmla="*/ 156012 h 248493"/>
                  <a:gd name="connsiteX31" fmla="*/ 131857 w 131868"/>
                  <a:gd name="connsiteY31" fmla="*/ 178518 h 248493"/>
                  <a:gd name="connsiteX32" fmla="*/ 125612 w 131868"/>
                  <a:gd name="connsiteY32" fmla="*/ 208364 h 248493"/>
                  <a:gd name="connsiteX33" fmla="*/ 108512 w 131868"/>
                  <a:gd name="connsiteY33" fmla="*/ 230250 h 248493"/>
                  <a:gd name="connsiteX34" fmla="*/ 82949 w 131868"/>
                  <a:gd name="connsiteY34" fmla="*/ 243827 h 248493"/>
                  <a:gd name="connsiteX35" fmla="*/ 51484 w 131868"/>
                  <a:gd name="connsiteY35" fmla="*/ 248467 h 248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31868" h="248493">
                    <a:moveTo>
                      <a:pt x="51484" y="248467"/>
                    </a:moveTo>
                    <a:cubicBezTo>
                      <a:pt x="33573" y="248875"/>
                      <a:pt x="15853" y="244709"/>
                      <a:pt x="0" y="236364"/>
                    </a:cubicBezTo>
                    <a:lnTo>
                      <a:pt x="0" y="218504"/>
                    </a:lnTo>
                    <a:cubicBezTo>
                      <a:pt x="15476" y="228777"/>
                      <a:pt x="33589" y="234363"/>
                      <a:pt x="52162" y="234591"/>
                    </a:cubicBezTo>
                    <a:cubicBezTo>
                      <a:pt x="59947" y="234612"/>
                      <a:pt x="67701" y="233607"/>
                      <a:pt x="75223" y="231600"/>
                    </a:cubicBezTo>
                    <a:cubicBezTo>
                      <a:pt x="82420" y="229713"/>
                      <a:pt x="89188" y="226464"/>
                      <a:pt x="95161" y="222028"/>
                    </a:cubicBezTo>
                    <a:cubicBezTo>
                      <a:pt x="101040" y="217574"/>
                      <a:pt x="105825" y="211835"/>
                      <a:pt x="109146" y="205249"/>
                    </a:cubicBezTo>
                    <a:cubicBezTo>
                      <a:pt x="112806" y="197670"/>
                      <a:pt x="114605" y="189326"/>
                      <a:pt x="114392" y="180911"/>
                    </a:cubicBezTo>
                    <a:cubicBezTo>
                      <a:pt x="115315" y="164994"/>
                      <a:pt x="108129" y="149689"/>
                      <a:pt x="95292" y="140232"/>
                    </a:cubicBezTo>
                    <a:cubicBezTo>
                      <a:pt x="82890" y="131288"/>
                      <a:pt x="64513" y="126758"/>
                      <a:pt x="40708" y="126758"/>
                    </a:cubicBezTo>
                    <a:lnTo>
                      <a:pt x="23768" y="126758"/>
                    </a:lnTo>
                    <a:lnTo>
                      <a:pt x="23768" y="112896"/>
                    </a:lnTo>
                    <a:lnTo>
                      <a:pt x="39176" y="112896"/>
                    </a:lnTo>
                    <a:cubicBezTo>
                      <a:pt x="60858" y="112896"/>
                      <a:pt x="77492" y="108519"/>
                      <a:pt x="88624" y="99765"/>
                    </a:cubicBezTo>
                    <a:cubicBezTo>
                      <a:pt x="100192" y="90365"/>
                      <a:pt x="106538" y="75980"/>
                      <a:pt x="105681" y="61099"/>
                    </a:cubicBezTo>
                    <a:cubicBezTo>
                      <a:pt x="106520" y="48197"/>
                      <a:pt x="101925" y="35532"/>
                      <a:pt x="93009" y="26169"/>
                    </a:cubicBezTo>
                    <a:cubicBezTo>
                      <a:pt x="82585" y="17412"/>
                      <a:pt x="69163" y="13056"/>
                      <a:pt x="55584" y="14022"/>
                    </a:cubicBezTo>
                    <a:cubicBezTo>
                      <a:pt x="39159" y="14326"/>
                      <a:pt x="23177" y="19395"/>
                      <a:pt x="9579" y="28613"/>
                    </a:cubicBezTo>
                    <a:lnTo>
                      <a:pt x="9579" y="12833"/>
                    </a:lnTo>
                    <a:cubicBezTo>
                      <a:pt x="25152" y="4484"/>
                      <a:pt x="42532" y="78"/>
                      <a:pt x="60202" y="0"/>
                    </a:cubicBezTo>
                    <a:cubicBezTo>
                      <a:pt x="68404" y="-22"/>
                      <a:pt x="76565" y="1151"/>
                      <a:pt x="84429" y="3480"/>
                    </a:cubicBezTo>
                    <a:cubicBezTo>
                      <a:pt x="91735" y="5608"/>
                      <a:pt x="98555" y="9141"/>
                      <a:pt x="104506" y="13883"/>
                    </a:cubicBezTo>
                    <a:cubicBezTo>
                      <a:pt x="110262" y="18585"/>
                      <a:pt x="114929" y="24479"/>
                      <a:pt x="118185" y="31159"/>
                    </a:cubicBezTo>
                    <a:cubicBezTo>
                      <a:pt x="121735" y="38740"/>
                      <a:pt x="123483" y="47040"/>
                      <a:pt x="123292" y="55409"/>
                    </a:cubicBezTo>
                    <a:cubicBezTo>
                      <a:pt x="123292" y="87129"/>
                      <a:pt x="108015" y="106856"/>
                      <a:pt x="76602" y="115705"/>
                    </a:cubicBezTo>
                    <a:lnTo>
                      <a:pt x="74741" y="116223"/>
                    </a:lnTo>
                    <a:lnTo>
                      <a:pt x="74741" y="121118"/>
                    </a:lnTo>
                    <a:lnTo>
                      <a:pt x="77010" y="121381"/>
                    </a:lnTo>
                    <a:cubicBezTo>
                      <a:pt x="84475" y="122205"/>
                      <a:pt x="91777" y="124130"/>
                      <a:pt x="98677" y="127093"/>
                    </a:cubicBezTo>
                    <a:cubicBezTo>
                      <a:pt x="105132" y="129849"/>
                      <a:pt x="111015" y="133785"/>
                      <a:pt x="116026" y="138700"/>
                    </a:cubicBezTo>
                    <a:cubicBezTo>
                      <a:pt x="120987" y="143654"/>
                      <a:pt x="124924" y="149537"/>
                      <a:pt x="127611" y="156012"/>
                    </a:cubicBezTo>
                    <a:cubicBezTo>
                      <a:pt x="130522" y="163154"/>
                      <a:pt x="131965" y="170807"/>
                      <a:pt x="131857" y="178518"/>
                    </a:cubicBezTo>
                    <a:cubicBezTo>
                      <a:pt x="132049" y="188810"/>
                      <a:pt x="129914" y="199013"/>
                      <a:pt x="125612" y="208364"/>
                    </a:cubicBezTo>
                    <a:cubicBezTo>
                      <a:pt x="121594" y="216830"/>
                      <a:pt x="115755" y="224304"/>
                      <a:pt x="108512" y="230250"/>
                    </a:cubicBezTo>
                    <a:cubicBezTo>
                      <a:pt x="100931" y="236359"/>
                      <a:pt x="92255" y="240967"/>
                      <a:pt x="82949" y="243827"/>
                    </a:cubicBezTo>
                    <a:cubicBezTo>
                      <a:pt x="72760" y="246976"/>
                      <a:pt x="62148" y="248541"/>
                      <a:pt x="51484" y="248467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aphic 33" descr="Badge 4">
              <a:extLst>
                <a:ext uri="{FF2B5EF4-FFF2-40B4-BE49-F238E27FC236}">
                  <a16:creationId xmlns:a16="http://schemas.microsoft.com/office/drawing/2014/main" id="{AECF8264-3374-42CA-B6F6-F44A4FA7C521}"/>
                </a:ext>
              </a:extLst>
            </p:cNvPr>
            <p:cNvGrpSpPr/>
            <p:nvPr/>
          </p:nvGrpSpPr>
          <p:grpSpPr>
            <a:xfrm>
              <a:off x="5501118" y="3987674"/>
              <a:ext cx="284724" cy="348546"/>
              <a:chOff x="7073157" y="4781549"/>
              <a:chExt cx="554142" cy="554142"/>
            </a:xfrm>
            <a:solidFill>
              <a:srgbClr val="3A5C84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0FFC8A9-F311-4901-B234-F8D5D8A5D668}"/>
                  </a:ext>
                </a:extLst>
              </p:cNvPr>
              <p:cNvSpPr/>
              <p:nvPr/>
            </p:nvSpPr>
            <p:spPr>
              <a:xfrm>
                <a:off x="7073157" y="4781549"/>
                <a:ext cx="554142" cy="554142"/>
              </a:xfrm>
              <a:custGeom>
                <a:avLst/>
                <a:gdLst>
                  <a:gd name="connsiteX0" fmla="*/ 277071 w 554142"/>
                  <a:gd name="connsiteY0" fmla="*/ 14591 h 554142"/>
                  <a:gd name="connsiteX1" fmla="*/ 539552 w 554142"/>
                  <a:gd name="connsiteY1" fmla="*/ 277072 h 554142"/>
                  <a:gd name="connsiteX2" fmla="*/ 277071 w 554142"/>
                  <a:gd name="connsiteY2" fmla="*/ 539552 h 554142"/>
                  <a:gd name="connsiteX3" fmla="*/ 14591 w 554142"/>
                  <a:gd name="connsiteY3" fmla="*/ 277072 h 554142"/>
                  <a:gd name="connsiteX4" fmla="*/ 277071 w 554142"/>
                  <a:gd name="connsiteY4" fmla="*/ 14591 h 554142"/>
                  <a:gd name="connsiteX5" fmla="*/ 277071 w 554142"/>
                  <a:gd name="connsiteY5" fmla="*/ 0 h 554142"/>
                  <a:gd name="connsiteX6" fmla="*/ 0 w 554142"/>
                  <a:gd name="connsiteY6" fmla="*/ 277072 h 554142"/>
                  <a:gd name="connsiteX7" fmla="*/ 277071 w 554142"/>
                  <a:gd name="connsiteY7" fmla="*/ 554143 h 554142"/>
                  <a:gd name="connsiteX8" fmla="*/ 554143 w 554142"/>
                  <a:gd name="connsiteY8" fmla="*/ 277072 h 554142"/>
                  <a:gd name="connsiteX9" fmla="*/ 277334 w 554142"/>
                  <a:gd name="connsiteY9" fmla="*/ 0 h 554142"/>
                  <a:gd name="connsiteX10" fmla="*/ 277071 w 554142"/>
                  <a:gd name="connsiteY10" fmla="*/ 0 h 55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4142" h="554142">
                    <a:moveTo>
                      <a:pt x="277071" y="14591"/>
                    </a:moveTo>
                    <a:cubicBezTo>
                      <a:pt x="422036" y="14591"/>
                      <a:pt x="539552" y="132107"/>
                      <a:pt x="539552" y="277072"/>
                    </a:cubicBezTo>
                    <a:cubicBezTo>
                      <a:pt x="539552" y="422036"/>
                      <a:pt x="422036" y="539552"/>
                      <a:pt x="277071" y="539552"/>
                    </a:cubicBezTo>
                    <a:cubicBezTo>
                      <a:pt x="132107" y="539552"/>
                      <a:pt x="14591" y="422036"/>
                      <a:pt x="14591" y="277072"/>
                    </a:cubicBezTo>
                    <a:cubicBezTo>
                      <a:pt x="14756" y="132176"/>
                      <a:pt x="132176" y="14756"/>
                      <a:pt x="277071" y="14591"/>
                    </a:cubicBezTo>
                    <a:moveTo>
                      <a:pt x="277071" y="0"/>
                    </a:moveTo>
                    <a:cubicBezTo>
                      <a:pt x="124049" y="0"/>
                      <a:pt x="0" y="124049"/>
                      <a:pt x="0" y="277072"/>
                    </a:cubicBezTo>
                    <a:cubicBezTo>
                      <a:pt x="0" y="430094"/>
                      <a:pt x="124049" y="554143"/>
                      <a:pt x="277071" y="554143"/>
                    </a:cubicBezTo>
                    <a:cubicBezTo>
                      <a:pt x="430094" y="554143"/>
                      <a:pt x="554143" y="430094"/>
                      <a:pt x="554143" y="277072"/>
                    </a:cubicBezTo>
                    <a:cubicBezTo>
                      <a:pt x="554215" y="124122"/>
                      <a:pt x="430284" y="72"/>
                      <a:pt x="277334" y="0"/>
                    </a:cubicBezTo>
                    <a:cubicBezTo>
                      <a:pt x="277247" y="0"/>
                      <a:pt x="277159" y="0"/>
                      <a:pt x="27707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273881C-0F48-4439-9BF1-150B390D12A0}"/>
                  </a:ext>
                </a:extLst>
              </p:cNvPr>
              <p:cNvSpPr/>
              <p:nvPr/>
            </p:nvSpPr>
            <p:spPr>
              <a:xfrm>
                <a:off x="7250799" y="4932856"/>
                <a:ext cx="171011" cy="240091"/>
              </a:xfrm>
              <a:custGeom>
                <a:avLst/>
                <a:gdLst>
                  <a:gd name="connsiteX0" fmla="*/ 116099 w 171011"/>
                  <a:gd name="connsiteY0" fmla="*/ 240091 h 240091"/>
                  <a:gd name="connsiteX1" fmla="*/ 116099 w 171011"/>
                  <a:gd name="connsiteY1" fmla="*/ 179226 h 240091"/>
                  <a:gd name="connsiteX2" fmla="*/ 0 w 171011"/>
                  <a:gd name="connsiteY2" fmla="*/ 179226 h 240091"/>
                  <a:gd name="connsiteX3" fmla="*/ 0 w 171011"/>
                  <a:gd name="connsiteY3" fmla="*/ 162629 h 240091"/>
                  <a:gd name="connsiteX4" fmla="*/ 32362 w 171011"/>
                  <a:gd name="connsiteY4" fmla="*/ 124116 h 240091"/>
                  <a:gd name="connsiteX5" fmla="*/ 64338 w 171011"/>
                  <a:gd name="connsiteY5" fmla="*/ 81417 h 240091"/>
                  <a:gd name="connsiteX6" fmla="*/ 92476 w 171011"/>
                  <a:gd name="connsiteY6" fmla="*/ 38527 h 240091"/>
                  <a:gd name="connsiteX7" fmla="*/ 113458 w 171011"/>
                  <a:gd name="connsiteY7" fmla="*/ 0 h 240091"/>
                  <a:gd name="connsiteX8" fmla="*/ 132710 w 171011"/>
                  <a:gd name="connsiteY8" fmla="*/ 0 h 240091"/>
                  <a:gd name="connsiteX9" fmla="*/ 132710 w 171011"/>
                  <a:gd name="connsiteY9" fmla="*/ 164489 h 240091"/>
                  <a:gd name="connsiteX10" fmla="*/ 171011 w 171011"/>
                  <a:gd name="connsiteY10" fmla="*/ 164489 h 240091"/>
                  <a:gd name="connsiteX11" fmla="*/ 171011 w 171011"/>
                  <a:gd name="connsiteY11" fmla="*/ 179226 h 240091"/>
                  <a:gd name="connsiteX12" fmla="*/ 132710 w 171011"/>
                  <a:gd name="connsiteY12" fmla="*/ 179226 h 240091"/>
                  <a:gd name="connsiteX13" fmla="*/ 132710 w 171011"/>
                  <a:gd name="connsiteY13" fmla="*/ 240091 h 240091"/>
                  <a:gd name="connsiteX14" fmla="*/ 111335 w 171011"/>
                  <a:gd name="connsiteY14" fmla="*/ 31232 h 240091"/>
                  <a:gd name="connsiteX15" fmla="*/ 86283 w 171011"/>
                  <a:gd name="connsiteY15" fmla="*/ 71881 h 240091"/>
                  <a:gd name="connsiteX16" fmla="*/ 62149 w 171011"/>
                  <a:gd name="connsiteY16" fmla="*/ 106841 h 240091"/>
                  <a:gd name="connsiteX17" fmla="*/ 39826 w 171011"/>
                  <a:gd name="connsiteY17" fmla="*/ 136234 h 240091"/>
                  <a:gd name="connsiteX18" fmla="*/ 20267 w 171011"/>
                  <a:gd name="connsiteY18" fmla="*/ 160309 h 240091"/>
                  <a:gd name="connsiteX19" fmla="*/ 16838 w 171011"/>
                  <a:gd name="connsiteY19" fmla="*/ 164467 h 240091"/>
                  <a:gd name="connsiteX20" fmla="*/ 16838 w 171011"/>
                  <a:gd name="connsiteY20" fmla="*/ 164467 h 240091"/>
                  <a:gd name="connsiteX21" fmla="*/ 116099 w 171011"/>
                  <a:gd name="connsiteY21" fmla="*/ 164467 h 240091"/>
                  <a:gd name="connsiteX22" fmla="*/ 116099 w 171011"/>
                  <a:gd name="connsiteY22" fmla="*/ 23010 h 240091"/>
                  <a:gd name="connsiteX23" fmla="*/ 116099 w 171011"/>
                  <a:gd name="connsiteY23" fmla="*/ 23010 h 240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1011" h="240091">
                    <a:moveTo>
                      <a:pt x="116099" y="240091"/>
                    </a:moveTo>
                    <a:lnTo>
                      <a:pt x="116099" y="179226"/>
                    </a:lnTo>
                    <a:lnTo>
                      <a:pt x="0" y="179226"/>
                    </a:lnTo>
                    <a:lnTo>
                      <a:pt x="0" y="162629"/>
                    </a:lnTo>
                    <a:cubicBezTo>
                      <a:pt x="10491" y="150956"/>
                      <a:pt x="21434" y="137824"/>
                      <a:pt x="32362" y="124116"/>
                    </a:cubicBezTo>
                    <a:cubicBezTo>
                      <a:pt x="43437" y="110204"/>
                      <a:pt x="54197" y="95832"/>
                      <a:pt x="64338" y="81417"/>
                    </a:cubicBezTo>
                    <a:cubicBezTo>
                      <a:pt x="74479" y="67001"/>
                      <a:pt x="83948" y="52571"/>
                      <a:pt x="92476" y="38527"/>
                    </a:cubicBezTo>
                    <a:cubicBezTo>
                      <a:pt x="100123" y="26051"/>
                      <a:pt x="107126" y="13192"/>
                      <a:pt x="113458" y="0"/>
                    </a:cubicBezTo>
                    <a:lnTo>
                      <a:pt x="132710" y="0"/>
                    </a:lnTo>
                    <a:lnTo>
                      <a:pt x="132710" y="164489"/>
                    </a:lnTo>
                    <a:lnTo>
                      <a:pt x="171011" y="164489"/>
                    </a:lnTo>
                    <a:lnTo>
                      <a:pt x="171011" y="179226"/>
                    </a:lnTo>
                    <a:lnTo>
                      <a:pt x="132710" y="179226"/>
                    </a:lnTo>
                    <a:lnTo>
                      <a:pt x="132710" y="240091"/>
                    </a:lnTo>
                    <a:close/>
                    <a:moveTo>
                      <a:pt x="111335" y="31232"/>
                    </a:moveTo>
                    <a:cubicBezTo>
                      <a:pt x="102989" y="45662"/>
                      <a:pt x="94556" y="59341"/>
                      <a:pt x="86283" y="71881"/>
                    </a:cubicBezTo>
                    <a:cubicBezTo>
                      <a:pt x="78010" y="84422"/>
                      <a:pt x="69912" y="96131"/>
                      <a:pt x="62149" y="106841"/>
                    </a:cubicBezTo>
                    <a:cubicBezTo>
                      <a:pt x="54387" y="117551"/>
                      <a:pt x="46880" y="127429"/>
                      <a:pt x="39826" y="136234"/>
                    </a:cubicBezTo>
                    <a:cubicBezTo>
                      <a:pt x="32771" y="145040"/>
                      <a:pt x="26190" y="153137"/>
                      <a:pt x="20267" y="160309"/>
                    </a:cubicBezTo>
                    <a:lnTo>
                      <a:pt x="16838" y="164467"/>
                    </a:lnTo>
                    <a:lnTo>
                      <a:pt x="16838" y="164467"/>
                    </a:lnTo>
                    <a:lnTo>
                      <a:pt x="116099" y="164467"/>
                    </a:lnTo>
                    <a:lnTo>
                      <a:pt x="116099" y="23010"/>
                    </a:lnTo>
                    <a:lnTo>
                      <a:pt x="116099" y="23010"/>
                    </a:ln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aphic 31" descr="Badge">
              <a:extLst>
                <a:ext uri="{FF2B5EF4-FFF2-40B4-BE49-F238E27FC236}">
                  <a16:creationId xmlns:a16="http://schemas.microsoft.com/office/drawing/2014/main" id="{6B32B3AE-A2E4-4EBB-AB4D-2D82B9D25342}"/>
                </a:ext>
              </a:extLst>
            </p:cNvPr>
            <p:cNvGrpSpPr/>
            <p:nvPr/>
          </p:nvGrpSpPr>
          <p:grpSpPr>
            <a:xfrm>
              <a:off x="4247243" y="4233857"/>
              <a:ext cx="284724" cy="348546"/>
              <a:chOff x="5401058" y="5184447"/>
              <a:chExt cx="554142" cy="554142"/>
            </a:xfrm>
            <a:solidFill>
              <a:srgbClr val="C13018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9137EC4-0419-49B9-B2F8-A890A988EF36}"/>
                  </a:ext>
                </a:extLst>
              </p:cNvPr>
              <p:cNvSpPr/>
              <p:nvPr/>
            </p:nvSpPr>
            <p:spPr>
              <a:xfrm>
                <a:off x="5401058" y="5184447"/>
                <a:ext cx="554142" cy="554142"/>
              </a:xfrm>
              <a:custGeom>
                <a:avLst/>
                <a:gdLst>
                  <a:gd name="connsiteX0" fmla="*/ 277071 w 554142"/>
                  <a:gd name="connsiteY0" fmla="*/ 14591 h 554142"/>
                  <a:gd name="connsiteX1" fmla="*/ 539552 w 554142"/>
                  <a:gd name="connsiteY1" fmla="*/ 277072 h 554142"/>
                  <a:gd name="connsiteX2" fmla="*/ 277071 w 554142"/>
                  <a:gd name="connsiteY2" fmla="*/ 539552 h 554142"/>
                  <a:gd name="connsiteX3" fmla="*/ 14591 w 554142"/>
                  <a:gd name="connsiteY3" fmla="*/ 277072 h 554142"/>
                  <a:gd name="connsiteX4" fmla="*/ 277071 w 554142"/>
                  <a:gd name="connsiteY4" fmla="*/ 14591 h 554142"/>
                  <a:gd name="connsiteX5" fmla="*/ 277071 w 554142"/>
                  <a:gd name="connsiteY5" fmla="*/ 0 h 554142"/>
                  <a:gd name="connsiteX6" fmla="*/ 0 w 554142"/>
                  <a:gd name="connsiteY6" fmla="*/ 277072 h 554142"/>
                  <a:gd name="connsiteX7" fmla="*/ 277071 w 554142"/>
                  <a:gd name="connsiteY7" fmla="*/ 554143 h 554142"/>
                  <a:gd name="connsiteX8" fmla="*/ 554143 w 554142"/>
                  <a:gd name="connsiteY8" fmla="*/ 277072 h 554142"/>
                  <a:gd name="connsiteX9" fmla="*/ 277334 w 554142"/>
                  <a:gd name="connsiteY9" fmla="*/ 0 h 554142"/>
                  <a:gd name="connsiteX10" fmla="*/ 277071 w 554142"/>
                  <a:gd name="connsiteY10" fmla="*/ 0 h 55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4142" h="554142">
                    <a:moveTo>
                      <a:pt x="277071" y="14591"/>
                    </a:moveTo>
                    <a:cubicBezTo>
                      <a:pt x="422036" y="14591"/>
                      <a:pt x="539552" y="132107"/>
                      <a:pt x="539552" y="277072"/>
                    </a:cubicBezTo>
                    <a:cubicBezTo>
                      <a:pt x="539552" y="422036"/>
                      <a:pt x="422036" y="539552"/>
                      <a:pt x="277071" y="539552"/>
                    </a:cubicBezTo>
                    <a:cubicBezTo>
                      <a:pt x="132107" y="539552"/>
                      <a:pt x="14591" y="422036"/>
                      <a:pt x="14591" y="277072"/>
                    </a:cubicBezTo>
                    <a:cubicBezTo>
                      <a:pt x="14756" y="132176"/>
                      <a:pt x="132176" y="14756"/>
                      <a:pt x="277071" y="14591"/>
                    </a:cubicBezTo>
                    <a:moveTo>
                      <a:pt x="277071" y="0"/>
                    </a:moveTo>
                    <a:cubicBezTo>
                      <a:pt x="124049" y="0"/>
                      <a:pt x="0" y="124049"/>
                      <a:pt x="0" y="277072"/>
                    </a:cubicBezTo>
                    <a:cubicBezTo>
                      <a:pt x="0" y="430094"/>
                      <a:pt x="124049" y="554143"/>
                      <a:pt x="277071" y="554143"/>
                    </a:cubicBezTo>
                    <a:cubicBezTo>
                      <a:pt x="430094" y="554143"/>
                      <a:pt x="554143" y="430094"/>
                      <a:pt x="554143" y="277072"/>
                    </a:cubicBezTo>
                    <a:cubicBezTo>
                      <a:pt x="554215" y="124122"/>
                      <a:pt x="430284" y="72"/>
                      <a:pt x="277334" y="0"/>
                    </a:cubicBezTo>
                    <a:cubicBezTo>
                      <a:pt x="277247" y="0"/>
                      <a:pt x="277159" y="0"/>
                      <a:pt x="27707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26437E7-D6E7-463C-952E-AFF330CCA26B}"/>
                  </a:ext>
                </a:extLst>
              </p:cNvPr>
              <p:cNvSpPr/>
              <p:nvPr/>
            </p:nvSpPr>
            <p:spPr>
              <a:xfrm>
                <a:off x="5606012" y="5331665"/>
                <a:ext cx="140073" cy="244230"/>
              </a:xfrm>
              <a:custGeom>
                <a:avLst/>
                <a:gdLst>
                  <a:gd name="connsiteX0" fmla="*/ 17 w 140073"/>
                  <a:gd name="connsiteY0" fmla="*/ 244179 h 244230"/>
                  <a:gd name="connsiteX1" fmla="*/ 17 w 140073"/>
                  <a:gd name="connsiteY1" fmla="*/ 234936 h 244230"/>
                  <a:gd name="connsiteX2" fmla="*/ 3745 w 140073"/>
                  <a:gd name="connsiteY2" fmla="*/ 207214 h 244230"/>
                  <a:gd name="connsiteX3" fmla="*/ 15381 w 140073"/>
                  <a:gd name="connsiteY3" fmla="*/ 185451 h 244230"/>
                  <a:gd name="connsiteX4" fmla="*/ 36005 w 140073"/>
                  <a:gd name="connsiteY4" fmla="*/ 164908 h 244230"/>
                  <a:gd name="connsiteX5" fmla="*/ 66682 w 140073"/>
                  <a:gd name="connsiteY5" fmla="*/ 141562 h 244230"/>
                  <a:gd name="connsiteX6" fmla="*/ 88408 w 140073"/>
                  <a:gd name="connsiteY6" fmla="*/ 124229 h 244230"/>
                  <a:gd name="connsiteX7" fmla="*/ 104523 w 140073"/>
                  <a:gd name="connsiteY7" fmla="*/ 106720 h 244230"/>
                  <a:gd name="connsiteX8" fmla="*/ 114452 w 140073"/>
                  <a:gd name="connsiteY8" fmla="*/ 87299 h 244230"/>
                  <a:gd name="connsiteX9" fmla="*/ 117830 w 140073"/>
                  <a:gd name="connsiteY9" fmla="*/ 64450 h 244230"/>
                  <a:gd name="connsiteX10" fmla="*/ 114146 w 140073"/>
                  <a:gd name="connsiteY10" fmla="*/ 42914 h 244230"/>
                  <a:gd name="connsiteX11" fmla="*/ 87554 w 140073"/>
                  <a:gd name="connsiteY11" fmla="*/ 17234 h 244230"/>
                  <a:gd name="connsiteX12" fmla="*/ 67054 w 140073"/>
                  <a:gd name="connsiteY12" fmla="*/ 14024 h 244230"/>
                  <a:gd name="connsiteX13" fmla="*/ 34342 w 140073"/>
                  <a:gd name="connsiteY13" fmla="*/ 22049 h 244230"/>
                  <a:gd name="connsiteX14" fmla="*/ 9596 w 140073"/>
                  <a:gd name="connsiteY14" fmla="*/ 39223 h 244230"/>
                  <a:gd name="connsiteX15" fmla="*/ 9596 w 140073"/>
                  <a:gd name="connsiteY15" fmla="*/ 21706 h 244230"/>
                  <a:gd name="connsiteX16" fmla="*/ 36370 w 140073"/>
                  <a:gd name="connsiteY16" fmla="*/ 5985 h 244230"/>
                  <a:gd name="connsiteX17" fmla="*/ 70133 w 140073"/>
                  <a:gd name="connsiteY17" fmla="*/ 10 h 244230"/>
                  <a:gd name="connsiteX18" fmla="*/ 75728 w 140073"/>
                  <a:gd name="connsiteY18" fmla="*/ 338 h 244230"/>
                  <a:gd name="connsiteX19" fmla="*/ 81222 w 140073"/>
                  <a:gd name="connsiteY19" fmla="*/ 1345 h 244230"/>
                  <a:gd name="connsiteX20" fmla="*/ 103466 w 140073"/>
                  <a:gd name="connsiteY20" fmla="*/ 7532 h 244230"/>
                  <a:gd name="connsiteX21" fmla="*/ 120398 w 140073"/>
                  <a:gd name="connsiteY21" fmla="*/ 20043 h 244230"/>
                  <a:gd name="connsiteX22" fmla="*/ 131254 w 140073"/>
                  <a:gd name="connsiteY22" fmla="*/ 38282 h 244230"/>
                  <a:gd name="connsiteX23" fmla="*/ 135120 w 140073"/>
                  <a:gd name="connsiteY23" fmla="*/ 61941 h 244230"/>
                  <a:gd name="connsiteX24" fmla="*/ 131144 w 140073"/>
                  <a:gd name="connsiteY24" fmla="*/ 89357 h 244230"/>
                  <a:gd name="connsiteX25" fmla="*/ 119785 w 140073"/>
                  <a:gd name="connsiteY25" fmla="*/ 111659 h 244230"/>
                  <a:gd name="connsiteX26" fmla="*/ 101882 w 140073"/>
                  <a:gd name="connsiteY26" fmla="*/ 131064 h 244230"/>
                  <a:gd name="connsiteX27" fmla="*/ 78216 w 140073"/>
                  <a:gd name="connsiteY27" fmla="*/ 149638 h 244230"/>
                  <a:gd name="connsiteX28" fmla="*/ 52930 w 140073"/>
                  <a:gd name="connsiteY28" fmla="*/ 168409 h 244230"/>
                  <a:gd name="connsiteX29" fmla="*/ 35188 w 140073"/>
                  <a:gd name="connsiteY29" fmla="*/ 184153 h 244230"/>
                  <a:gd name="connsiteX30" fmla="*/ 24245 w 140073"/>
                  <a:gd name="connsiteY30" fmla="*/ 199473 h 244230"/>
                  <a:gd name="connsiteX31" fmla="*/ 18897 w 140073"/>
                  <a:gd name="connsiteY31" fmla="*/ 216296 h 244230"/>
                  <a:gd name="connsiteX32" fmla="*/ 18270 w 140073"/>
                  <a:gd name="connsiteY32" fmla="*/ 221520 h 244230"/>
                  <a:gd name="connsiteX33" fmla="*/ 18000 w 140073"/>
                  <a:gd name="connsiteY33" fmla="*/ 227093 h 244230"/>
                  <a:gd name="connsiteX34" fmla="*/ 18000 w 140073"/>
                  <a:gd name="connsiteY34" fmla="*/ 229640 h 244230"/>
                  <a:gd name="connsiteX35" fmla="*/ 140074 w 140073"/>
                  <a:gd name="connsiteY35" fmla="*/ 229640 h 244230"/>
                  <a:gd name="connsiteX36" fmla="*/ 140074 w 140073"/>
                  <a:gd name="connsiteY36" fmla="*/ 244230 h 24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0073" h="244230">
                    <a:moveTo>
                      <a:pt x="17" y="244179"/>
                    </a:moveTo>
                    <a:lnTo>
                      <a:pt x="17" y="234936"/>
                    </a:lnTo>
                    <a:cubicBezTo>
                      <a:pt x="-163" y="225559"/>
                      <a:pt x="1094" y="216210"/>
                      <a:pt x="3745" y="207214"/>
                    </a:cubicBezTo>
                    <a:cubicBezTo>
                      <a:pt x="6298" y="199325"/>
                      <a:pt x="10238" y="191955"/>
                      <a:pt x="15381" y="185451"/>
                    </a:cubicBezTo>
                    <a:cubicBezTo>
                      <a:pt x="21471" y="177858"/>
                      <a:pt x="28388" y="170968"/>
                      <a:pt x="36005" y="164908"/>
                    </a:cubicBezTo>
                    <a:cubicBezTo>
                      <a:pt x="44439" y="158050"/>
                      <a:pt x="54762" y="150200"/>
                      <a:pt x="66682" y="141562"/>
                    </a:cubicBezTo>
                    <a:cubicBezTo>
                      <a:pt x="74780" y="135624"/>
                      <a:pt x="82090" y="129795"/>
                      <a:pt x="88408" y="124229"/>
                    </a:cubicBezTo>
                    <a:cubicBezTo>
                      <a:pt x="94415" y="119011"/>
                      <a:pt x="99821" y="113138"/>
                      <a:pt x="104523" y="106720"/>
                    </a:cubicBezTo>
                    <a:cubicBezTo>
                      <a:pt x="108807" y="100793"/>
                      <a:pt x="112157" y="94243"/>
                      <a:pt x="114452" y="87299"/>
                    </a:cubicBezTo>
                    <a:cubicBezTo>
                      <a:pt x="116777" y="79909"/>
                      <a:pt x="117916" y="72197"/>
                      <a:pt x="117830" y="64450"/>
                    </a:cubicBezTo>
                    <a:cubicBezTo>
                      <a:pt x="117950" y="57105"/>
                      <a:pt x="116701" y="49802"/>
                      <a:pt x="114146" y="42914"/>
                    </a:cubicBezTo>
                    <a:cubicBezTo>
                      <a:pt x="109664" y="30745"/>
                      <a:pt x="99872" y="21288"/>
                      <a:pt x="87554" y="17234"/>
                    </a:cubicBezTo>
                    <a:cubicBezTo>
                      <a:pt x="80946" y="15034"/>
                      <a:pt x="74018" y="13949"/>
                      <a:pt x="67054" y="14024"/>
                    </a:cubicBezTo>
                    <a:cubicBezTo>
                      <a:pt x="55664" y="14037"/>
                      <a:pt x="44444" y="16789"/>
                      <a:pt x="34342" y="22049"/>
                    </a:cubicBezTo>
                    <a:cubicBezTo>
                      <a:pt x="25399" y="26703"/>
                      <a:pt x="17084" y="32474"/>
                      <a:pt x="9596" y="39223"/>
                    </a:cubicBezTo>
                    <a:lnTo>
                      <a:pt x="9596" y="21706"/>
                    </a:lnTo>
                    <a:cubicBezTo>
                      <a:pt x="17708" y="15191"/>
                      <a:pt x="26728" y="9895"/>
                      <a:pt x="36370" y="5985"/>
                    </a:cubicBezTo>
                    <a:cubicBezTo>
                      <a:pt x="47142" y="1867"/>
                      <a:pt x="58601" y="-161"/>
                      <a:pt x="70133" y="10"/>
                    </a:cubicBezTo>
                    <a:cubicBezTo>
                      <a:pt x="72003" y="6"/>
                      <a:pt x="73872" y="115"/>
                      <a:pt x="75728" y="338"/>
                    </a:cubicBezTo>
                    <a:cubicBezTo>
                      <a:pt x="77578" y="567"/>
                      <a:pt x="79412" y="904"/>
                      <a:pt x="81222" y="1345"/>
                    </a:cubicBezTo>
                    <a:cubicBezTo>
                      <a:pt x="88937" y="2109"/>
                      <a:pt x="96463" y="4202"/>
                      <a:pt x="103466" y="7532"/>
                    </a:cubicBezTo>
                    <a:cubicBezTo>
                      <a:pt x="109848" y="10598"/>
                      <a:pt x="115593" y="14843"/>
                      <a:pt x="120398" y="20043"/>
                    </a:cubicBezTo>
                    <a:cubicBezTo>
                      <a:pt x="125184" y="25347"/>
                      <a:pt x="128873" y="31546"/>
                      <a:pt x="131254" y="38282"/>
                    </a:cubicBezTo>
                    <a:cubicBezTo>
                      <a:pt x="133914" y="45882"/>
                      <a:pt x="135222" y="53889"/>
                      <a:pt x="135120" y="61941"/>
                    </a:cubicBezTo>
                    <a:cubicBezTo>
                      <a:pt x="135251" y="71232"/>
                      <a:pt x="133909" y="80485"/>
                      <a:pt x="131144" y="89357"/>
                    </a:cubicBezTo>
                    <a:cubicBezTo>
                      <a:pt x="128532" y="97333"/>
                      <a:pt x="124700" y="104856"/>
                      <a:pt x="119785" y="111659"/>
                    </a:cubicBezTo>
                    <a:cubicBezTo>
                      <a:pt x="114571" y="118783"/>
                      <a:pt x="108564" y="125293"/>
                      <a:pt x="101882" y="131064"/>
                    </a:cubicBezTo>
                    <a:cubicBezTo>
                      <a:pt x="94857" y="137192"/>
                      <a:pt x="86898" y="143467"/>
                      <a:pt x="78216" y="149638"/>
                    </a:cubicBezTo>
                    <a:cubicBezTo>
                      <a:pt x="68440" y="156678"/>
                      <a:pt x="59934" y="163004"/>
                      <a:pt x="52930" y="168409"/>
                    </a:cubicBezTo>
                    <a:cubicBezTo>
                      <a:pt x="46619" y="173192"/>
                      <a:pt x="40687" y="178455"/>
                      <a:pt x="35188" y="184153"/>
                    </a:cubicBezTo>
                    <a:cubicBezTo>
                      <a:pt x="30794" y="188683"/>
                      <a:pt x="27105" y="193848"/>
                      <a:pt x="24245" y="199473"/>
                    </a:cubicBezTo>
                    <a:cubicBezTo>
                      <a:pt x="21662" y="204794"/>
                      <a:pt x="19860" y="210460"/>
                      <a:pt x="18897" y="216296"/>
                    </a:cubicBezTo>
                    <a:cubicBezTo>
                      <a:pt x="18627" y="218120"/>
                      <a:pt x="18467" y="219732"/>
                      <a:pt x="18270" y="221520"/>
                    </a:cubicBezTo>
                    <a:cubicBezTo>
                      <a:pt x="18084" y="223372"/>
                      <a:pt x="17994" y="225232"/>
                      <a:pt x="18000" y="227093"/>
                    </a:cubicBezTo>
                    <a:lnTo>
                      <a:pt x="18000" y="229640"/>
                    </a:lnTo>
                    <a:lnTo>
                      <a:pt x="140074" y="229640"/>
                    </a:lnTo>
                    <a:lnTo>
                      <a:pt x="140074" y="244230"/>
                    </a:ln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" name="Graphic 2" descr="Castle scene">
              <a:extLst>
                <a:ext uri="{FF2B5EF4-FFF2-40B4-BE49-F238E27FC236}">
                  <a16:creationId xmlns:a16="http://schemas.microsoft.com/office/drawing/2014/main" id="{C83F5EF4-310F-4620-8B27-08277D3E3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37949" y="2091736"/>
              <a:ext cx="1144769" cy="1144769"/>
            </a:xfrm>
            <a:prstGeom prst="rect">
              <a:avLst/>
            </a:prstGeom>
          </p:spPr>
        </p:pic>
        <p:pic>
          <p:nvPicPr>
            <p:cNvPr id="449" name="Graphic 448" descr="Confused person">
              <a:extLst>
                <a:ext uri="{FF2B5EF4-FFF2-40B4-BE49-F238E27FC236}">
                  <a16:creationId xmlns:a16="http://schemas.microsoft.com/office/drawing/2014/main" id="{FBBE1D50-C44C-4FF4-B5A9-A3CA5C0C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8094" y="2936164"/>
              <a:ext cx="914400" cy="914400"/>
            </a:xfrm>
            <a:prstGeom prst="rect">
              <a:avLst/>
            </a:prstGeom>
          </p:spPr>
        </p:pic>
      </p:grpSp>
      <p:sp>
        <p:nvSpPr>
          <p:cNvPr id="450" name="TextBox 449">
            <a:extLst>
              <a:ext uri="{FF2B5EF4-FFF2-40B4-BE49-F238E27FC236}">
                <a16:creationId xmlns:a16="http://schemas.microsoft.com/office/drawing/2014/main" id="{A851E128-3F02-498E-8C57-5009C10C206F}"/>
              </a:ext>
            </a:extLst>
          </p:cNvPr>
          <p:cNvSpPr txBox="1"/>
          <p:nvPr/>
        </p:nvSpPr>
        <p:spPr>
          <a:xfrm>
            <a:off x="180622" y="415889"/>
            <a:ext cx="3059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từng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(Locally optimal)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3615-441F-4D29-A2E6-6E6BBE7F910C}"/>
              </a:ext>
            </a:extLst>
          </p:cNvPr>
          <p:cNvSpPr txBox="1"/>
          <p:nvPr/>
        </p:nvSpPr>
        <p:spPr>
          <a:xfrm>
            <a:off x="5378818" y="415889"/>
            <a:ext cx="3404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(Global optimal)</a:t>
            </a:r>
          </a:p>
        </p:txBody>
      </p:sp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373BBF6B-3375-4F25-B1C5-68A9BCE52161}"/>
              </a:ext>
            </a:extLst>
          </p:cNvPr>
          <p:cNvCxnSpPr>
            <a:cxnSpLocks/>
            <a:stCxn id="450" idx="3"/>
            <a:endCxn id="37" idx="1"/>
          </p:cNvCxnSpPr>
          <p:nvPr/>
        </p:nvCxnSpPr>
        <p:spPr>
          <a:xfrm>
            <a:off x="3239998" y="877554"/>
            <a:ext cx="2138820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ACAF9755-DF53-4F5B-A525-C54EBCF7B354}"/>
              </a:ext>
            </a:extLst>
          </p:cNvPr>
          <p:cNvSpPr txBox="1"/>
          <p:nvPr/>
        </p:nvSpPr>
        <p:spPr>
          <a:xfrm>
            <a:off x="3913387" y="477444"/>
            <a:ext cx="131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C2F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 </a:t>
            </a:r>
            <a:r>
              <a:rPr lang="en-US" sz="2000" dirty="0" err="1">
                <a:solidFill>
                  <a:srgbClr val="DC2F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vọng</a:t>
            </a:r>
            <a:endParaRPr lang="en-US" sz="2000" dirty="0">
              <a:solidFill>
                <a:srgbClr val="DC2F0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98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" grpId="0"/>
      <p:bldP spid="37" grpId="0"/>
      <p:bldP spid="4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1CF932AD-C9F6-4943-B96A-DA23341A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46" y="537491"/>
            <a:ext cx="5576477" cy="3345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0B505-63AC-400A-BFC0-01725DA40071}"/>
              </a:ext>
            </a:extLst>
          </p:cNvPr>
          <p:cNvSpPr txBox="1"/>
          <p:nvPr/>
        </p:nvSpPr>
        <p:spPr>
          <a:xfrm>
            <a:off x="225777" y="1316425"/>
            <a:ext cx="314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node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lá</a:t>
            </a:r>
            <a:endParaRPr lang="en-US" sz="3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Đường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đi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có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tổng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lớn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nhất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?</a:t>
            </a:r>
            <a:endParaRPr lang="en-US" sz="3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3300CCDC-B9CE-45BB-8133-A4C1E788B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77" y="537491"/>
            <a:ext cx="778934" cy="778934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44F6EE21-ECDA-45A7-AA32-B1E1BA6B1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746" y="537492"/>
            <a:ext cx="5576477" cy="33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2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>
            <a:extLst>
              <a:ext uri="{FF2B5EF4-FFF2-40B4-BE49-F238E27FC236}">
                <a16:creationId xmlns:a16="http://schemas.microsoft.com/office/drawing/2014/main" id="{CEEDECFE-7C70-4CB5-B9CD-19A73537A090}"/>
              </a:ext>
            </a:extLst>
          </p:cNvPr>
          <p:cNvSpPr/>
          <p:nvPr/>
        </p:nvSpPr>
        <p:spPr>
          <a:xfrm>
            <a:off x="3856919" y="1666441"/>
            <a:ext cx="1430162" cy="1346034"/>
          </a:xfrm>
          <a:prstGeom prst="pentagon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lam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1E259E-2C59-4CA5-A3C7-04EAE1E91E3A}"/>
              </a:ext>
            </a:extLst>
          </p:cNvPr>
          <p:cNvSpPr/>
          <p:nvPr/>
        </p:nvSpPr>
        <p:spPr>
          <a:xfrm>
            <a:off x="2195688" y="1386416"/>
            <a:ext cx="1086393" cy="1086393"/>
          </a:xfrm>
          <a:prstGeom prst="ellipse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chuẩn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8A59E9-48B8-45F4-A656-3CE17C825211}"/>
              </a:ext>
            </a:extLst>
          </p:cNvPr>
          <p:cNvSpPr/>
          <p:nvPr/>
        </p:nvSpPr>
        <p:spPr>
          <a:xfrm>
            <a:off x="2836555" y="3303822"/>
            <a:ext cx="1061157" cy="1061157"/>
          </a:xfrm>
          <a:prstGeom prst="ellipse">
            <a:avLst/>
          </a:prstGeom>
          <a:noFill/>
          <a:ln>
            <a:solidFill>
              <a:srgbClr val="F4A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4857AB-9DF4-45C2-A207-B1B234559649}"/>
              </a:ext>
            </a:extLst>
          </p:cNvPr>
          <p:cNvSpPr/>
          <p:nvPr/>
        </p:nvSpPr>
        <p:spPr>
          <a:xfrm>
            <a:off x="4041421" y="75139"/>
            <a:ext cx="1061157" cy="1061157"/>
          </a:xfrm>
          <a:prstGeom prst="ellipse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biệt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76CDCB-7FC5-4185-B3FC-7F17EAF78EE1}"/>
              </a:ext>
            </a:extLst>
          </p:cNvPr>
          <p:cNvSpPr/>
          <p:nvPr/>
        </p:nvSpPr>
        <p:spPr>
          <a:xfrm>
            <a:off x="5287081" y="3334619"/>
            <a:ext cx="1061157" cy="1061157"/>
          </a:xfrm>
          <a:prstGeom prst="ellipse">
            <a:avLst/>
          </a:prstGeom>
          <a:noFill/>
          <a:ln>
            <a:solidFill>
              <a:srgbClr val="E9C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Mảng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3A5B73-11CF-4E21-B5F3-A290F241D66C}"/>
              </a:ext>
            </a:extLst>
          </p:cNvPr>
          <p:cNvSpPr/>
          <p:nvPr/>
        </p:nvSpPr>
        <p:spPr>
          <a:xfrm>
            <a:off x="5861919" y="1386416"/>
            <a:ext cx="1061157" cy="1061157"/>
          </a:xfrm>
          <a:prstGeom prst="ellipse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thị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3670FA88-83A4-4BD2-B989-030B7CC298E4}"/>
              </a:ext>
            </a:extLst>
          </p:cNvPr>
          <p:cNvSpPr/>
          <p:nvPr/>
        </p:nvSpPr>
        <p:spPr>
          <a:xfrm>
            <a:off x="136140" y="1893317"/>
            <a:ext cx="1795376" cy="500240"/>
          </a:xfrm>
          <a:prstGeom prst="flowChartTerminator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Huffman Coding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1976861D-C32A-4C83-B68E-66124371D568}"/>
              </a:ext>
            </a:extLst>
          </p:cNvPr>
          <p:cNvSpPr/>
          <p:nvPr/>
        </p:nvSpPr>
        <p:spPr>
          <a:xfrm>
            <a:off x="42386" y="2548390"/>
            <a:ext cx="1851378" cy="580131"/>
          </a:xfrm>
          <a:prstGeom prst="flowChartTerminator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 Selection, Job Sequencing</a:t>
            </a: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0CDCA377-910E-4422-AB33-A6179EFC831B}"/>
              </a:ext>
            </a:extLst>
          </p:cNvPr>
          <p:cNvSpPr/>
          <p:nvPr/>
        </p:nvSpPr>
        <p:spPr>
          <a:xfrm>
            <a:off x="7248239" y="1910579"/>
            <a:ext cx="1795376" cy="500240"/>
          </a:xfrm>
          <a:prstGeom prst="flowChartTerminator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Dijkstra’s Shortest Path</a:t>
            </a:r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D7CDD841-27C7-48F5-AEBF-864501EBD785}"/>
              </a:ext>
            </a:extLst>
          </p:cNvPr>
          <p:cNvSpPr/>
          <p:nvPr/>
        </p:nvSpPr>
        <p:spPr>
          <a:xfrm>
            <a:off x="7179735" y="2571750"/>
            <a:ext cx="1795376" cy="500240"/>
          </a:xfrm>
          <a:prstGeom prst="flowChartTerminator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Kruskal’s  vs Prim’s MST</a:t>
            </a: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45FCEDF9-7875-4F89-B99B-1E05B25BAEFE}"/>
              </a:ext>
            </a:extLst>
          </p:cNvPr>
          <p:cNvSpPr/>
          <p:nvPr/>
        </p:nvSpPr>
        <p:spPr>
          <a:xfrm>
            <a:off x="5377392" y="442653"/>
            <a:ext cx="2218489" cy="500240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 (Dynamic Programing)</a:t>
            </a:r>
          </a:p>
        </p:txBody>
      </p: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CACC50D2-901E-417C-8001-BDE584ED9C2E}"/>
              </a:ext>
            </a:extLst>
          </p:cNvPr>
          <p:cNvSpPr/>
          <p:nvPr/>
        </p:nvSpPr>
        <p:spPr>
          <a:xfrm>
            <a:off x="1816850" y="274484"/>
            <a:ext cx="1885069" cy="819701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 (nondeterministic polynomial time)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11FCF0-E6BC-4F88-B43C-06EC0D46AE30}"/>
              </a:ext>
            </a:extLst>
          </p:cNvPr>
          <p:cNvCxnSpPr>
            <a:stCxn id="2" idx="0"/>
            <a:endCxn id="11" idx="4"/>
          </p:cNvCxnSpPr>
          <p:nvPr/>
        </p:nvCxnSpPr>
        <p:spPr>
          <a:xfrm flipV="1">
            <a:off x="4572000" y="1136296"/>
            <a:ext cx="0" cy="530145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53F768-E3AA-4B4C-BACB-5D8905CF9125}"/>
              </a:ext>
            </a:extLst>
          </p:cNvPr>
          <p:cNvCxnSpPr>
            <a:cxnSpLocks/>
            <a:stCxn id="2" idx="1"/>
            <a:endCxn id="3" idx="6"/>
          </p:cNvCxnSpPr>
          <p:nvPr/>
        </p:nvCxnSpPr>
        <p:spPr>
          <a:xfrm flipH="1" flipV="1">
            <a:off x="3282081" y="1929613"/>
            <a:ext cx="574840" cy="250966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E2625C-0CF9-4D4F-B0D2-75D006EDD11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287081" y="1916995"/>
            <a:ext cx="574838" cy="263584"/>
          </a:xfrm>
          <a:prstGeom prst="line">
            <a:avLst/>
          </a:prstGeom>
          <a:ln w="38100">
            <a:solidFill>
              <a:srgbClr val="2A9D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8AAB9C-6736-4BF0-A808-FAE2A381E4A6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4999662" y="3001222"/>
            <a:ext cx="442822" cy="488800"/>
          </a:xfrm>
          <a:prstGeom prst="line">
            <a:avLst/>
          </a:prstGeom>
          <a:ln w="38100">
            <a:solidFill>
              <a:srgbClr val="E9C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7B43AC-9C38-493F-B8F8-B9D3C4D3D6BC}"/>
              </a:ext>
            </a:extLst>
          </p:cNvPr>
          <p:cNvCxnSpPr>
            <a:cxnSpLocks/>
            <a:stCxn id="9" idx="7"/>
            <a:endCxn id="2" idx="2"/>
          </p:cNvCxnSpPr>
          <p:nvPr/>
        </p:nvCxnSpPr>
        <p:spPr>
          <a:xfrm flipV="1">
            <a:off x="3742309" y="3012472"/>
            <a:ext cx="387748" cy="446753"/>
          </a:xfrm>
          <a:prstGeom prst="line">
            <a:avLst/>
          </a:prstGeom>
          <a:ln w="38100">
            <a:solidFill>
              <a:srgbClr val="F4A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74C8D9-8156-4B54-B97D-FB865C2C1BF4}"/>
              </a:ext>
            </a:extLst>
          </p:cNvPr>
          <p:cNvCxnSpPr>
            <a:cxnSpLocks/>
            <a:stCxn id="3" idx="2"/>
            <a:endCxn id="15" idx="3"/>
          </p:cNvCxnSpPr>
          <p:nvPr/>
        </p:nvCxnSpPr>
        <p:spPr>
          <a:xfrm flipH="1">
            <a:off x="1931516" y="1929613"/>
            <a:ext cx="264172" cy="213824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310796-DD47-405E-A0C3-6381790875A7}"/>
              </a:ext>
            </a:extLst>
          </p:cNvPr>
          <p:cNvCxnSpPr>
            <a:cxnSpLocks/>
            <a:stCxn id="3" idx="2"/>
            <a:endCxn id="16" idx="3"/>
          </p:cNvCxnSpPr>
          <p:nvPr/>
        </p:nvCxnSpPr>
        <p:spPr>
          <a:xfrm flipH="1">
            <a:off x="1893764" y="1929613"/>
            <a:ext cx="301924" cy="908843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035B78-3C9F-4607-AE28-6C80F767F241}"/>
              </a:ext>
            </a:extLst>
          </p:cNvPr>
          <p:cNvCxnSpPr>
            <a:cxnSpLocks/>
            <a:stCxn id="17" idx="1"/>
            <a:endCxn id="14" idx="6"/>
          </p:cNvCxnSpPr>
          <p:nvPr/>
        </p:nvCxnSpPr>
        <p:spPr>
          <a:xfrm flipH="1" flipV="1">
            <a:off x="6923076" y="1916995"/>
            <a:ext cx="325163" cy="243704"/>
          </a:xfrm>
          <a:prstGeom prst="line">
            <a:avLst/>
          </a:prstGeom>
          <a:ln w="38100">
            <a:solidFill>
              <a:srgbClr val="2A9D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85C445-75F5-4B44-B8BC-9692C51AA372}"/>
              </a:ext>
            </a:extLst>
          </p:cNvPr>
          <p:cNvCxnSpPr>
            <a:cxnSpLocks/>
            <a:stCxn id="19" idx="1"/>
            <a:endCxn id="14" idx="6"/>
          </p:cNvCxnSpPr>
          <p:nvPr/>
        </p:nvCxnSpPr>
        <p:spPr>
          <a:xfrm flipH="1" flipV="1">
            <a:off x="6923076" y="1916995"/>
            <a:ext cx="256659" cy="904875"/>
          </a:xfrm>
          <a:prstGeom prst="line">
            <a:avLst/>
          </a:prstGeom>
          <a:ln w="38100">
            <a:solidFill>
              <a:srgbClr val="2A9D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89CF10-BEF9-4D10-B60C-48FECD869EFE}"/>
              </a:ext>
            </a:extLst>
          </p:cNvPr>
          <p:cNvCxnSpPr>
            <a:cxnSpLocks/>
            <a:stCxn id="11" idx="2"/>
            <a:endCxn id="22" idx="3"/>
          </p:cNvCxnSpPr>
          <p:nvPr/>
        </p:nvCxnSpPr>
        <p:spPr>
          <a:xfrm flipH="1">
            <a:off x="3701919" y="605718"/>
            <a:ext cx="339502" cy="78617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2C5CC55-1CF8-4D10-95D6-176837825CA1}"/>
              </a:ext>
            </a:extLst>
          </p:cNvPr>
          <p:cNvCxnSpPr>
            <a:cxnSpLocks/>
            <a:stCxn id="21" idx="1"/>
            <a:endCxn id="11" idx="6"/>
          </p:cNvCxnSpPr>
          <p:nvPr/>
        </p:nvCxnSpPr>
        <p:spPr>
          <a:xfrm flipH="1" flipV="1">
            <a:off x="5102578" y="605718"/>
            <a:ext cx="274814" cy="87055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9E64B6E9-28AC-4252-94DF-80B58E98F4B1}"/>
              </a:ext>
            </a:extLst>
          </p:cNvPr>
          <p:cNvSpPr/>
          <p:nvPr/>
        </p:nvSpPr>
        <p:spPr>
          <a:xfrm>
            <a:off x="7747621" y="172338"/>
            <a:ext cx="1311274" cy="500240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Traveling Salesman</a:t>
            </a:r>
          </a:p>
        </p:txBody>
      </p:sp>
      <p:sp>
        <p:nvSpPr>
          <p:cNvPr id="69" name="Flowchart: Terminator 68">
            <a:extLst>
              <a:ext uri="{FF2B5EF4-FFF2-40B4-BE49-F238E27FC236}">
                <a16:creationId xmlns:a16="http://schemas.microsoft.com/office/drawing/2014/main" id="{9AEEDFF3-F944-4648-970C-0716B395D05F}"/>
              </a:ext>
            </a:extLst>
          </p:cNvPr>
          <p:cNvSpPr/>
          <p:nvPr/>
        </p:nvSpPr>
        <p:spPr>
          <a:xfrm>
            <a:off x="7747621" y="901128"/>
            <a:ext cx="1311274" cy="500240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cover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1A7247C-DF66-408C-91D9-8D15BB05466E}"/>
              </a:ext>
            </a:extLst>
          </p:cNvPr>
          <p:cNvCxnSpPr>
            <a:cxnSpLocks/>
            <a:stCxn id="53" idx="1"/>
            <a:endCxn id="21" idx="3"/>
          </p:cNvCxnSpPr>
          <p:nvPr/>
        </p:nvCxnSpPr>
        <p:spPr>
          <a:xfrm flipH="1">
            <a:off x="7595881" y="422458"/>
            <a:ext cx="151740" cy="270315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5B5BC48-FB60-4BBC-B4A0-9D4264DF4027}"/>
              </a:ext>
            </a:extLst>
          </p:cNvPr>
          <p:cNvCxnSpPr>
            <a:cxnSpLocks/>
            <a:stCxn id="69" idx="1"/>
            <a:endCxn id="21" idx="3"/>
          </p:cNvCxnSpPr>
          <p:nvPr/>
        </p:nvCxnSpPr>
        <p:spPr>
          <a:xfrm flipH="1" flipV="1">
            <a:off x="7595881" y="692773"/>
            <a:ext cx="151740" cy="458475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owchart: Terminator 75">
            <a:extLst>
              <a:ext uri="{FF2B5EF4-FFF2-40B4-BE49-F238E27FC236}">
                <a16:creationId xmlns:a16="http://schemas.microsoft.com/office/drawing/2014/main" id="{3087E956-7D69-4D0F-8FC9-455DFC724E85}"/>
              </a:ext>
            </a:extLst>
          </p:cNvPr>
          <p:cNvSpPr/>
          <p:nvPr/>
        </p:nvSpPr>
        <p:spPr>
          <a:xfrm>
            <a:off x="42830" y="274485"/>
            <a:ext cx="1311274" cy="500240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Fractional Knapsack</a:t>
            </a:r>
          </a:p>
        </p:txBody>
      </p:sp>
      <p:sp>
        <p:nvSpPr>
          <p:cNvPr id="79" name="Flowchart: Terminator 78">
            <a:extLst>
              <a:ext uri="{FF2B5EF4-FFF2-40B4-BE49-F238E27FC236}">
                <a16:creationId xmlns:a16="http://schemas.microsoft.com/office/drawing/2014/main" id="{39845A27-FDB1-4A62-80D4-4144A0699064}"/>
              </a:ext>
            </a:extLst>
          </p:cNvPr>
          <p:cNvSpPr/>
          <p:nvPr/>
        </p:nvSpPr>
        <p:spPr>
          <a:xfrm>
            <a:off x="59027" y="1018786"/>
            <a:ext cx="1606084" cy="530145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 Num Of Coins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C25EF26-B4E3-4B1C-B6E5-7C904C9DBB08}"/>
              </a:ext>
            </a:extLst>
          </p:cNvPr>
          <p:cNvCxnSpPr>
            <a:cxnSpLocks/>
            <a:stCxn id="22" idx="1"/>
            <a:endCxn id="76" idx="3"/>
          </p:cNvCxnSpPr>
          <p:nvPr/>
        </p:nvCxnSpPr>
        <p:spPr>
          <a:xfrm flipH="1" flipV="1">
            <a:off x="1354104" y="524605"/>
            <a:ext cx="462746" cy="159730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E24DDF8-8C14-4E52-BF99-AB2603DB21E0}"/>
              </a:ext>
            </a:extLst>
          </p:cNvPr>
          <p:cNvCxnSpPr>
            <a:cxnSpLocks/>
            <a:stCxn id="22" idx="1"/>
            <a:endCxn id="79" idx="3"/>
          </p:cNvCxnSpPr>
          <p:nvPr/>
        </p:nvCxnSpPr>
        <p:spPr>
          <a:xfrm flipH="1">
            <a:off x="1665111" y="684335"/>
            <a:ext cx="151739" cy="599524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93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53" grpId="0" animBg="1"/>
      <p:bldP spid="69" grpId="0" animBg="1"/>
      <p:bldP spid="76" grpId="0" animBg="1"/>
      <p:bldP spid="7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264653"/>
                </a:solidFill>
              </a:rPr>
              <a:t>CẤU TRÚC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851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51DE3D-8EFB-42E9-ACF6-0E1038A18BA9}"/>
              </a:ext>
            </a:extLst>
          </p:cNvPr>
          <p:cNvGrpSpPr/>
          <p:nvPr/>
        </p:nvGrpSpPr>
        <p:grpSpPr>
          <a:xfrm>
            <a:off x="642060" y="1085410"/>
            <a:ext cx="2953595" cy="2385557"/>
            <a:chOff x="642060" y="1085410"/>
            <a:chExt cx="2953595" cy="2385557"/>
          </a:xfrm>
        </p:grpSpPr>
        <p:sp>
          <p:nvSpPr>
            <p:cNvPr id="9" name="Google Shape;62;p7">
              <a:extLst>
                <a:ext uri="{FF2B5EF4-FFF2-40B4-BE49-F238E27FC236}">
                  <a16:creationId xmlns:a16="http://schemas.microsoft.com/office/drawing/2014/main" id="{AE830894-F52F-4F64-AADD-BEEAEEAF134F}"/>
                </a:ext>
              </a:extLst>
            </p:cNvPr>
            <p:cNvSpPr/>
            <p:nvPr/>
          </p:nvSpPr>
          <p:spPr>
            <a:xfrm rot="21019215">
              <a:off x="642060" y="1085410"/>
              <a:ext cx="2953595" cy="2385557"/>
            </a:xfrm>
            <a:custGeom>
              <a:avLst/>
              <a:gdLst/>
              <a:ahLst/>
              <a:cxnLst/>
              <a:rect l="l" t="t" r="r" b="b"/>
              <a:pathLst>
                <a:path w="21499" h="21527" extrusionOk="0">
                  <a:moveTo>
                    <a:pt x="9993" y="21519"/>
                  </a:moveTo>
                  <a:cubicBezTo>
                    <a:pt x="9559" y="21519"/>
                    <a:pt x="9055" y="21484"/>
                    <a:pt x="8551" y="21413"/>
                  </a:cubicBezTo>
                  <a:cubicBezTo>
                    <a:pt x="7052" y="21202"/>
                    <a:pt x="5596" y="20797"/>
                    <a:pt x="4218" y="20022"/>
                  </a:cubicBezTo>
                  <a:cubicBezTo>
                    <a:pt x="3557" y="19652"/>
                    <a:pt x="2925" y="19221"/>
                    <a:pt x="2357" y="18657"/>
                  </a:cubicBezTo>
                  <a:cubicBezTo>
                    <a:pt x="1355" y="17662"/>
                    <a:pt x="681" y="16385"/>
                    <a:pt x="290" y="14879"/>
                  </a:cubicBezTo>
                  <a:cubicBezTo>
                    <a:pt x="20" y="13832"/>
                    <a:pt x="-58" y="12757"/>
                    <a:pt x="41" y="11665"/>
                  </a:cubicBezTo>
                  <a:cubicBezTo>
                    <a:pt x="162" y="10318"/>
                    <a:pt x="489" y="9059"/>
                    <a:pt x="1029" y="7879"/>
                  </a:cubicBezTo>
                  <a:cubicBezTo>
                    <a:pt x="1427" y="7016"/>
                    <a:pt x="1902" y="6232"/>
                    <a:pt x="2442" y="5493"/>
                  </a:cubicBezTo>
                  <a:cubicBezTo>
                    <a:pt x="3323" y="4295"/>
                    <a:pt x="4353" y="3309"/>
                    <a:pt x="5475" y="2481"/>
                  </a:cubicBezTo>
                  <a:cubicBezTo>
                    <a:pt x="6796" y="1495"/>
                    <a:pt x="8196" y="746"/>
                    <a:pt x="9701" y="315"/>
                  </a:cubicBezTo>
                  <a:cubicBezTo>
                    <a:pt x="10305" y="139"/>
                    <a:pt x="10923" y="77"/>
                    <a:pt x="11541" y="24"/>
                  </a:cubicBezTo>
                  <a:cubicBezTo>
                    <a:pt x="12457" y="-46"/>
                    <a:pt x="13367" y="42"/>
                    <a:pt x="14276" y="218"/>
                  </a:cubicBezTo>
                  <a:cubicBezTo>
                    <a:pt x="14482" y="262"/>
                    <a:pt x="14688" y="324"/>
                    <a:pt x="14894" y="377"/>
                  </a:cubicBezTo>
                  <a:cubicBezTo>
                    <a:pt x="15000" y="403"/>
                    <a:pt x="15071" y="482"/>
                    <a:pt x="15128" y="588"/>
                  </a:cubicBezTo>
                  <a:cubicBezTo>
                    <a:pt x="15156" y="650"/>
                    <a:pt x="15156" y="702"/>
                    <a:pt x="15121" y="764"/>
                  </a:cubicBezTo>
                  <a:cubicBezTo>
                    <a:pt x="15085" y="817"/>
                    <a:pt x="15036" y="843"/>
                    <a:pt x="14986" y="808"/>
                  </a:cubicBezTo>
                  <a:cubicBezTo>
                    <a:pt x="14780" y="676"/>
                    <a:pt x="14553" y="667"/>
                    <a:pt x="14333" y="623"/>
                  </a:cubicBezTo>
                  <a:cubicBezTo>
                    <a:pt x="13473" y="421"/>
                    <a:pt x="12607" y="403"/>
                    <a:pt x="11740" y="465"/>
                  </a:cubicBezTo>
                  <a:cubicBezTo>
                    <a:pt x="11257" y="500"/>
                    <a:pt x="10774" y="535"/>
                    <a:pt x="10298" y="632"/>
                  </a:cubicBezTo>
                  <a:cubicBezTo>
                    <a:pt x="9595" y="782"/>
                    <a:pt x="8906" y="1019"/>
                    <a:pt x="8238" y="1328"/>
                  </a:cubicBezTo>
                  <a:cubicBezTo>
                    <a:pt x="7137" y="1847"/>
                    <a:pt x="6086" y="2490"/>
                    <a:pt x="5099" y="3300"/>
                  </a:cubicBezTo>
                  <a:cubicBezTo>
                    <a:pt x="3785" y="4366"/>
                    <a:pt x="2655" y="5669"/>
                    <a:pt x="1753" y="7271"/>
                  </a:cubicBezTo>
                  <a:cubicBezTo>
                    <a:pt x="1149" y="8337"/>
                    <a:pt x="730" y="9499"/>
                    <a:pt x="510" y="10776"/>
                  </a:cubicBezTo>
                  <a:cubicBezTo>
                    <a:pt x="162" y="12792"/>
                    <a:pt x="382" y="14694"/>
                    <a:pt x="1256" y="16464"/>
                  </a:cubicBezTo>
                  <a:cubicBezTo>
                    <a:pt x="1682" y="17327"/>
                    <a:pt x="2243" y="18041"/>
                    <a:pt x="2925" y="18604"/>
                  </a:cubicBezTo>
                  <a:cubicBezTo>
                    <a:pt x="4111" y="19582"/>
                    <a:pt x="5418" y="20189"/>
                    <a:pt x="6803" y="20568"/>
                  </a:cubicBezTo>
                  <a:cubicBezTo>
                    <a:pt x="7954" y="20885"/>
                    <a:pt x="9119" y="21034"/>
                    <a:pt x="10291" y="21026"/>
                  </a:cubicBezTo>
                  <a:cubicBezTo>
                    <a:pt x="11321" y="21017"/>
                    <a:pt x="12330" y="20814"/>
                    <a:pt x="13317" y="20462"/>
                  </a:cubicBezTo>
                  <a:cubicBezTo>
                    <a:pt x="14553" y="20022"/>
                    <a:pt x="15696" y="19335"/>
                    <a:pt x="16762" y="18454"/>
                  </a:cubicBezTo>
                  <a:cubicBezTo>
                    <a:pt x="17806" y="17592"/>
                    <a:pt x="18729" y="16561"/>
                    <a:pt x="19418" y="15240"/>
                  </a:cubicBezTo>
                  <a:cubicBezTo>
                    <a:pt x="19859" y="14386"/>
                    <a:pt x="20192" y="13462"/>
                    <a:pt x="20455" y="12502"/>
                  </a:cubicBezTo>
                  <a:cubicBezTo>
                    <a:pt x="20739" y="11436"/>
                    <a:pt x="20924" y="10345"/>
                    <a:pt x="20874" y="9217"/>
                  </a:cubicBezTo>
                  <a:cubicBezTo>
                    <a:pt x="20818" y="7976"/>
                    <a:pt x="20533" y="6831"/>
                    <a:pt x="19958" y="5801"/>
                  </a:cubicBezTo>
                  <a:cubicBezTo>
                    <a:pt x="19603" y="5167"/>
                    <a:pt x="19205" y="4595"/>
                    <a:pt x="18722" y="4110"/>
                  </a:cubicBezTo>
                  <a:cubicBezTo>
                    <a:pt x="18381" y="3767"/>
                    <a:pt x="18019" y="3450"/>
                    <a:pt x="17621" y="3203"/>
                  </a:cubicBezTo>
                  <a:cubicBezTo>
                    <a:pt x="17401" y="3071"/>
                    <a:pt x="17188" y="2930"/>
                    <a:pt x="16968" y="2789"/>
                  </a:cubicBezTo>
                  <a:cubicBezTo>
                    <a:pt x="16868" y="2728"/>
                    <a:pt x="16833" y="2622"/>
                    <a:pt x="16868" y="2516"/>
                  </a:cubicBezTo>
                  <a:cubicBezTo>
                    <a:pt x="16904" y="2411"/>
                    <a:pt x="16989" y="2367"/>
                    <a:pt x="17088" y="2411"/>
                  </a:cubicBezTo>
                  <a:cubicBezTo>
                    <a:pt x="17380" y="2552"/>
                    <a:pt x="17671" y="2675"/>
                    <a:pt x="17955" y="2851"/>
                  </a:cubicBezTo>
                  <a:cubicBezTo>
                    <a:pt x="18516" y="3194"/>
                    <a:pt x="19035" y="3626"/>
                    <a:pt x="19518" y="4137"/>
                  </a:cubicBezTo>
                  <a:cubicBezTo>
                    <a:pt x="20491" y="5176"/>
                    <a:pt x="21109" y="6479"/>
                    <a:pt x="21386" y="8020"/>
                  </a:cubicBezTo>
                  <a:cubicBezTo>
                    <a:pt x="21542" y="8874"/>
                    <a:pt x="21521" y="9737"/>
                    <a:pt x="21421" y="10609"/>
                  </a:cubicBezTo>
                  <a:cubicBezTo>
                    <a:pt x="21258" y="11965"/>
                    <a:pt x="20896" y="13242"/>
                    <a:pt x="20406" y="14474"/>
                  </a:cubicBezTo>
                  <a:cubicBezTo>
                    <a:pt x="19979" y="15540"/>
                    <a:pt x="19418" y="16500"/>
                    <a:pt x="18722" y="17327"/>
                  </a:cubicBezTo>
                  <a:cubicBezTo>
                    <a:pt x="17607" y="18657"/>
                    <a:pt x="16314" y="19643"/>
                    <a:pt x="14894" y="20392"/>
                  </a:cubicBezTo>
                  <a:cubicBezTo>
                    <a:pt x="14006" y="20858"/>
                    <a:pt x="13090" y="21167"/>
                    <a:pt x="12138" y="21360"/>
                  </a:cubicBezTo>
                  <a:cubicBezTo>
                    <a:pt x="11463" y="21475"/>
                    <a:pt x="10767" y="21554"/>
                    <a:pt x="9993" y="215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2A9D8F"/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713D57-ECAA-45E6-87F0-F6E797F6589B}"/>
                </a:ext>
              </a:extLst>
            </p:cNvPr>
            <p:cNvSpPr txBox="1"/>
            <p:nvPr/>
          </p:nvSpPr>
          <p:spPr>
            <a:xfrm>
              <a:off x="1341761" y="1678023"/>
              <a:ext cx="188524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Quyết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định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lựa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chọn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tham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lam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A7A657-C5BB-484B-A966-6C5C603D4B4B}"/>
              </a:ext>
            </a:extLst>
          </p:cNvPr>
          <p:cNvGrpSpPr/>
          <p:nvPr/>
        </p:nvGrpSpPr>
        <p:grpSpPr>
          <a:xfrm>
            <a:off x="5597163" y="1115676"/>
            <a:ext cx="2924466" cy="2509687"/>
            <a:chOff x="5597163" y="1115676"/>
            <a:chExt cx="2924466" cy="2509687"/>
          </a:xfrm>
        </p:grpSpPr>
        <p:sp>
          <p:nvSpPr>
            <p:cNvPr id="8" name="Google Shape;61;p7">
              <a:extLst>
                <a:ext uri="{FF2B5EF4-FFF2-40B4-BE49-F238E27FC236}">
                  <a16:creationId xmlns:a16="http://schemas.microsoft.com/office/drawing/2014/main" id="{C497AE3D-7B99-48FC-A595-25B44315CB46}"/>
                </a:ext>
              </a:extLst>
            </p:cNvPr>
            <p:cNvSpPr/>
            <p:nvPr/>
          </p:nvSpPr>
          <p:spPr>
            <a:xfrm>
              <a:off x="5597163" y="1115676"/>
              <a:ext cx="2924466" cy="2509687"/>
            </a:xfrm>
            <a:custGeom>
              <a:avLst/>
              <a:gdLst/>
              <a:ahLst/>
              <a:cxnLst/>
              <a:rect l="l" t="t" r="r" b="b"/>
              <a:pathLst>
                <a:path w="21480" h="21553" extrusionOk="0">
                  <a:moveTo>
                    <a:pt x="8201" y="21551"/>
                  </a:moveTo>
                  <a:cubicBezTo>
                    <a:pt x="7500" y="21568"/>
                    <a:pt x="6771" y="21491"/>
                    <a:pt x="6042" y="21355"/>
                  </a:cubicBezTo>
                  <a:cubicBezTo>
                    <a:pt x="5001" y="21167"/>
                    <a:pt x="4002" y="20817"/>
                    <a:pt x="3065" y="20220"/>
                  </a:cubicBezTo>
                  <a:cubicBezTo>
                    <a:pt x="2398" y="19801"/>
                    <a:pt x="1794" y="19281"/>
                    <a:pt x="1288" y="18590"/>
                  </a:cubicBezTo>
                  <a:cubicBezTo>
                    <a:pt x="767" y="17881"/>
                    <a:pt x="427" y="17070"/>
                    <a:pt x="233" y="16157"/>
                  </a:cubicBezTo>
                  <a:cubicBezTo>
                    <a:pt x="45" y="15278"/>
                    <a:pt x="-31" y="14382"/>
                    <a:pt x="11" y="13469"/>
                  </a:cubicBezTo>
                  <a:cubicBezTo>
                    <a:pt x="80" y="11643"/>
                    <a:pt x="538" y="9962"/>
                    <a:pt x="1302" y="8400"/>
                  </a:cubicBezTo>
                  <a:cubicBezTo>
                    <a:pt x="1732" y="7512"/>
                    <a:pt x="2266" y="6719"/>
                    <a:pt x="2863" y="5985"/>
                  </a:cubicBezTo>
                  <a:cubicBezTo>
                    <a:pt x="3398" y="5319"/>
                    <a:pt x="3953" y="4679"/>
                    <a:pt x="4564" y="4124"/>
                  </a:cubicBezTo>
                  <a:cubicBezTo>
                    <a:pt x="5216" y="3535"/>
                    <a:pt x="5883" y="2963"/>
                    <a:pt x="6598" y="2486"/>
                  </a:cubicBezTo>
                  <a:cubicBezTo>
                    <a:pt x="7389" y="1956"/>
                    <a:pt x="8194" y="1487"/>
                    <a:pt x="9041" y="1120"/>
                  </a:cubicBezTo>
                  <a:cubicBezTo>
                    <a:pt x="9901" y="753"/>
                    <a:pt x="10783" y="463"/>
                    <a:pt x="11685" y="284"/>
                  </a:cubicBezTo>
                  <a:cubicBezTo>
                    <a:pt x="12407" y="139"/>
                    <a:pt x="13129" y="45"/>
                    <a:pt x="13858" y="11"/>
                  </a:cubicBezTo>
                  <a:cubicBezTo>
                    <a:pt x="14670" y="-32"/>
                    <a:pt x="15468" y="53"/>
                    <a:pt x="16238" y="378"/>
                  </a:cubicBezTo>
                  <a:cubicBezTo>
                    <a:pt x="16579" y="523"/>
                    <a:pt x="16912" y="693"/>
                    <a:pt x="17203" y="958"/>
                  </a:cubicBezTo>
                  <a:cubicBezTo>
                    <a:pt x="17314" y="1060"/>
                    <a:pt x="17411" y="1171"/>
                    <a:pt x="17502" y="1291"/>
                  </a:cubicBezTo>
                  <a:cubicBezTo>
                    <a:pt x="17592" y="1419"/>
                    <a:pt x="17627" y="1572"/>
                    <a:pt x="17599" y="1743"/>
                  </a:cubicBezTo>
                  <a:cubicBezTo>
                    <a:pt x="17585" y="1820"/>
                    <a:pt x="17543" y="1863"/>
                    <a:pt x="17488" y="1871"/>
                  </a:cubicBezTo>
                  <a:cubicBezTo>
                    <a:pt x="17425" y="1880"/>
                    <a:pt x="17377" y="1846"/>
                    <a:pt x="17349" y="1777"/>
                  </a:cubicBezTo>
                  <a:cubicBezTo>
                    <a:pt x="17210" y="1436"/>
                    <a:pt x="16967" y="1231"/>
                    <a:pt x="16697" y="1077"/>
                  </a:cubicBezTo>
                  <a:cubicBezTo>
                    <a:pt x="16190" y="804"/>
                    <a:pt x="15669" y="608"/>
                    <a:pt x="15114" y="523"/>
                  </a:cubicBezTo>
                  <a:cubicBezTo>
                    <a:pt x="14677" y="454"/>
                    <a:pt x="14232" y="446"/>
                    <a:pt x="13788" y="472"/>
                  </a:cubicBezTo>
                  <a:cubicBezTo>
                    <a:pt x="13469" y="489"/>
                    <a:pt x="13150" y="514"/>
                    <a:pt x="12830" y="557"/>
                  </a:cubicBezTo>
                  <a:cubicBezTo>
                    <a:pt x="12338" y="617"/>
                    <a:pt x="11845" y="702"/>
                    <a:pt x="11359" y="821"/>
                  </a:cubicBezTo>
                  <a:cubicBezTo>
                    <a:pt x="10047" y="1146"/>
                    <a:pt x="8791" y="1675"/>
                    <a:pt x="7590" y="2392"/>
                  </a:cubicBezTo>
                  <a:cubicBezTo>
                    <a:pt x="6459" y="3066"/>
                    <a:pt x="5404" y="3894"/>
                    <a:pt x="4432" y="4858"/>
                  </a:cubicBezTo>
                  <a:cubicBezTo>
                    <a:pt x="3557" y="5737"/>
                    <a:pt x="2752" y="6710"/>
                    <a:pt x="2086" y="7837"/>
                  </a:cubicBezTo>
                  <a:cubicBezTo>
                    <a:pt x="1392" y="9006"/>
                    <a:pt x="913" y="10294"/>
                    <a:pt x="635" y="11702"/>
                  </a:cubicBezTo>
                  <a:cubicBezTo>
                    <a:pt x="469" y="12547"/>
                    <a:pt x="392" y="13409"/>
                    <a:pt x="427" y="14271"/>
                  </a:cubicBezTo>
                  <a:cubicBezTo>
                    <a:pt x="455" y="15133"/>
                    <a:pt x="580" y="15970"/>
                    <a:pt x="857" y="16772"/>
                  </a:cubicBezTo>
                  <a:cubicBezTo>
                    <a:pt x="1191" y="17745"/>
                    <a:pt x="1739" y="18504"/>
                    <a:pt x="2440" y="19110"/>
                  </a:cubicBezTo>
                  <a:cubicBezTo>
                    <a:pt x="3183" y="19750"/>
                    <a:pt x="4002" y="20177"/>
                    <a:pt x="4876" y="20467"/>
                  </a:cubicBezTo>
                  <a:cubicBezTo>
                    <a:pt x="5473" y="20663"/>
                    <a:pt x="6077" y="20774"/>
                    <a:pt x="6688" y="20860"/>
                  </a:cubicBezTo>
                  <a:cubicBezTo>
                    <a:pt x="7243" y="20936"/>
                    <a:pt x="7805" y="20954"/>
                    <a:pt x="8361" y="20954"/>
                  </a:cubicBezTo>
                  <a:cubicBezTo>
                    <a:pt x="9013" y="20945"/>
                    <a:pt x="9658" y="20885"/>
                    <a:pt x="10304" y="20766"/>
                  </a:cubicBezTo>
                  <a:cubicBezTo>
                    <a:pt x="11442" y="20561"/>
                    <a:pt x="12553" y="20237"/>
                    <a:pt x="13629" y="19742"/>
                  </a:cubicBezTo>
                  <a:cubicBezTo>
                    <a:pt x="14614" y="19289"/>
                    <a:pt x="15572" y="18760"/>
                    <a:pt x="16447" y="18035"/>
                  </a:cubicBezTo>
                  <a:cubicBezTo>
                    <a:pt x="17467" y="17190"/>
                    <a:pt x="18376" y="16183"/>
                    <a:pt x="19098" y="14963"/>
                  </a:cubicBezTo>
                  <a:cubicBezTo>
                    <a:pt x="19674" y="13998"/>
                    <a:pt x="20195" y="12991"/>
                    <a:pt x="20514" y="11848"/>
                  </a:cubicBezTo>
                  <a:cubicBezTo>
                    <a:pt x="20639" y="11387"/>
                    <a:pt x="20722" y="10917"/>
                    <a:pt x="20771" y="10439"/>
                  </a:cubicBezTo>
                  <a:cubicBezTo>
                    <a:pt x="20854" y="9535"/>
                    <a:pt x="20729" y="8673"/>
                    <a:pt x="20479" y="7819"/>
                  </a:cubicBezTo>
                  <a:cubicBezTo>
                    <a:pt x="20327" y="7307"/>
                    <a:pt x="20084" y="6864"/>
                    <a:pt x="19806" y="6437"/>
                  </a:cubicBezTo>
                  <a:cubicBezTo>
                    <a:pt x="19744" y="6343"/>
                    <a:pt x="19688" y="6232"/>
                    <a:pt x="19626" y="6138"/>
                  </a:cubicBezTo>
                  <a:cubicBezTo>
                    <a:pt x="19591" y="6078"/>
                    <a:pt x="19570" y="6010"/>
                    <a:pt x="19619" y="5959"/>
                  </a:cubicBezTo>
                  <a:cubicBezTo>
                    <a:pt x="19674" y="5899"/>
                    <a:pt x="19723" y="5933"/>
                    <a:pt x="19764" y="5985"/>
                  </a:cubicBezTo>
                  <a:cubicBezTo>
                    <a:pt x="20021" y="6309"/>
                    <a:pt x="20285" y="6616"/>
                    <a:pt x="20493" y="6992"/>
                  </a:cubicBezTo>
                  <a:cubicBezTo>
                    <a:pt x="20507" y="7017"/>
                    <a:pt x="20528" y="7043"/>
                    <a:pt x="20542" y="7068"/>
                  </a:cubicBezTo>
                  <a:cubicBezTo>
                    <a:pt x="21048" y="7674"/>
                    <a:pt x="21319" y="8425"/>
                    <a:pt x="21430" y="9270"/>
                  </a:cubicBezTo>
                  <a:cubicBezTo>
                    <a:pt x="21569" y="10303"/>
                    <a:pt x="21402" y="11293"/>
                    <a:pt x="21104" y="12257"/>
                  </a:cubicBezTo>
                  <a:cubicBezTo>
                    <a:pt x="20896" y="12923"/>
                    <a:pt x="20604" y="13529"/>
                    <a:pt x="20299" y="14135"/>
                  </a:cubicBezTo>
                  <a:cubicBezTo>
                    <a:pt x="19653" y="15415"/>
                    <a:pt x="18869" y="16533"/>
                    <a:pt x="17939" y="17506"/>
                  </a:cubicBezTo>
                  <a:cubicBezTo>
                    <a:pt x="17168" y="18316"/>
                    <a:pt x="16315" y="18982"/>
                    <a:pt x="15406" y="19511"/>
                  </a:cubicBezTo>
                  <a:cubicBezTo>
                    <a:pt x="14413" y="20092"/>
                    <a:pt x="13386" y="20561"/>
                    <a:pt x="12310" y="20894"/>
                  </a:cubicBezTo>
                  <a:cubicBezTo>
                    <a:pt x="11685" y="21082"/>
                    <a:pt x="11061" y="21235"/>
                    <a:pt x="10422" y="21346"/>
                  </a:cubicBezTo>
                  <a:cubicBezTo>
                    <a:pt x="9929" y="21440"/>
                    <a:pt x="9429" y="21491"/>
                    <a:pt x="8930" y="21517"/>
                  </a:cubicBezTo>
                  <a:cubicBezTo>
                    <a:pt x="8714" y="21542"/>
                    <a:pt x="8479" y="21559"/>
                    <a:pt x="8201" y="215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264653"/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0FD863-A5A8-4E6A-A434-41F3E667B92F}"/>
                </a:ext>
              </a:extLst>
            </p:cNvPr>
            <p:cNvSpPr txBox="1"/>
            <p:nvPr/>
          </p:nvSpPr>
          <p:spPr>
            <a:xfrm>
              <a:off x="5984438" y="2094696"/>
              <a:ext cx="21499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Cấu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trúc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con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tối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ưu</a:t>
              </a:r>
              <a:endParaRPr 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148648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468BC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5926</TotalTime>
  <Words>2625</Words>
  <Application>Microsoft Office PowerPoint</Application>
  <PresentationFormat>On-screen Show (16:9)</PresentationFormat>
  <Paragraphs>419</Paragraphs>
  <Slides>46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Calibri</vt:lpstr>
      <vt:lpstr>Cambria Math</vt:lpstr>
      <vt:lpstr>Source Sans Pro</vt:lpstr>
      <vt:lpstr>Arial</vt:lpstr>
      <vt:lpstr>Wingdings</vt:lpstr>
      <vt:lpstr>Oswald</vt:lpstr>
      <vt:lpstr>Consolas</vt:lpstr>
      <vt:lpstr>Quince template</vt:lpstr>
      <vt:lpstr>PowerPoint Presentation</vt:lpstr>
      <vt:lpstr>PowerPoint Presentation</vt:lpstr>
      <vt:lpstr>GREEDY ALGORITHMS</vt:lpstr>
      <vt:lpstr>KHÁI NIỆM</vt:lpstr>
      <vt:lpstr>PowerPoint Presentation</vt:lpstr>
      <vt:lpstr>PowerPoint Presentation</vt:lpstr>
      <vt:lpstr>PowerPoint Presentation</vt:lpstr>
      <vt:lpstr>CẤU TRÚC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DẠNG THUẬT TOÁN PHỔ QUÁT</vt:lpstr>
      <vt:lpstr>PowerPoint Presentation</vt:lpstr>
      <vt:lpstr>PowerPoint Presentation</vt:lpstr>
      <vt:lpstr>ƯU ĐIỂM và HẠN CHẾ</vt:lpstr>
      <vt:lpstr>PowerPoint Presentation</vt:lpstr>
      <vt:lpstr>PowerPoint Presentation</vt:lpstr>
      <vt:lpstr>PowerPoint Presentation</vt:lpstr>
      <vt:lpstr>NHẬN DẠNG BÀI TOÁN</vt:lpstr>
      <vt:lpstr>PowerPoint Presentation</vt:lpstr>
      <vt:lpstr>PowerPoint Presentation</vt:lpstr>
      <vt:lpstr>ĐỘ PHỨC TẠP</vt:lpstr>
      <vt:lpstr>ỨNG DỤNG THỰC TẾ</vt:lpstr>
      <vt:lpstr>PowerPoint Presentation</vt:lpstr>
      <vt:lpstr>PowerPoint Presentation</vt:lpstr>
      <vt:lpstr>PowerPoint Presentation</vt:lpstr>
      <vt:lpstr>VÍ DỤ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ĐÁP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Thông tin nhóm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THgIS IS YOUR PRESENTATION TITLE</dc:title>
  <dc:creator>Truong Tan</dc:creator>
  <cp:lastModifiedBy>Trương Thế Tấn</cp:lastModifiedBy>
  <cp:revision>191</cp:revision>
  <dcterms:modified xsi:type="dcterms:W3CDTF">2021-04-18T17:29:58Z</dcterms:modified>
</cp:coreProperties>
</file>